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3" r:id="rId2"/>
  </p:sldMasterIdLst>
  <p:notesMasterIdLst>
    <p:notesMasterId r:id="rId57"/>
  </p:notesMasterIdLst>
  <p:handoutMasterIdLst>
    <p:handoutMasterId r:id="rId58"/>
  </p:handoutMasterIdLst>
  <p:sldIdLst>
    <p:sldId id="326" r:id="rId3"/>
    <p:sldId id="349" r:id="rId4"/>
    <p:sldId id="391"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70" r:id="rId25"/>
    <p:sldId id="369" r:id="rId26"/>
    <p:sldId id="405" r:id="rId27"/>
    <p:sldId id="406" r:id="rId28"/>
    <p:sldId id="372" r:id="rId29"/>
    <p:sldId id="395" r:id="rId30"/>
    <p:sldId id="403" r:id="rId31"/>
    <p:sldId id="394" r:id="rId32"/>
    <p:sldId id="374" r:id="rId33"/>
    <p:sldId id="375" r:id="rId34"/>
    <p:sldId id="377" r:id="rId35"/>
    <p:sldId id="376" r:id="rId36"/>
    <p:sldId id="396" r:id="rId37"/>
    <p:sldId id="378" r:id="rId38"/>
    <p:sldId id="379" r:id="rId39"/>
    <p:sldId id="393" r:id="rId40"/>
    <p:sldId id="380" r:id="rId41"/>
    <p:sldId id="392" r:id="rId42"/>
    <p:sldId id="397" r:id="rId43"/>
    <p:sldId id="383" r:id="rId44"/>
    <p:sldId id="384" r:id="rId45"/>
    <p:sldId id="385" r:id="rId46"/>
    <p:sldId id="386" r:id="rId47"/>
    <p:sldId id="387" r:id="rId48"/>
    <p:sldId id="388" r:id="rId49"/>
    <p:sldId id="389" r:id="rId50"/>
    <p:sldId id="399" r:id="rId51"/>
    <p:sldId id="390" r:id="rId52"/>
    <p:sldId id="401" r:id="rId53"/>
    <p:sldId id="400" r:id="rId54"/>
    <p:sldId id="402" r:id="rId55"/>
    <p:sldId id="309" r:id="rId56"/>
  </p:sldIdLst>
  <p:sldSz cx="13011150" cy="9756775"/>
  <p:notesSz cx="6805613" cy="9939338"/>
  <p:custDataLst>
    <p:tags r:id="rId59"/>
  </p:custDataLst>
  <p:defaultTextStyle>
    <a:defPPr>
      <a:defRPr lang="en-US"/>
    </a:defPPr>
    <a:lvl1pPr algn="l" defTabSz="1298575" rtl="0" fontAlgn="base">
      <a:spcBef>
        <a:spcPct val="0"/>
      </a:spcBef>
      <a:spcAft>
        <a:spcPct val="0"/>
      </a:spcAft>
      <a:defRPr sz="2600" kern="1200">
        <a:solidFill>
          <a:schemeClr val="tx1"/>
        </a:solidFill>
        <a:latin typeface="Arial" charset="0"/>
        <a:ea typeface="ヒラギノ角ゴ Pro W3" charset="-128"/>
        <a:cs typeface="ヒラギノ角ゴ Pro W3" charset="-128"/>
      </a:defRPr>
    </a:lvl1pPr>
    <a:lvl2pPr marL="647700" indent="-190500" algn="l" defTabSz="1298575" rtl="0" fontAlgn="base">
      <a:spcBef>
        <a:spcPct val="0"/>
      </a:spcBef>
      <a:spcAft>
        <a:spcPct val="0"/>
      </a:spcAft>
      <a:defRPr sz="2600" kern="1200">
        <a:solidFill>
          <a:schemeClr val="tx1"/>
        </a:solidFill>
        <a:latin typeface="Arial" charset="0"/>
        <a:ea typeface="ヒラギノ角ゴ Pro W3" charset="-128"/>
        <a:cs typeface="ヒラギノ角ゴ Pro W3" charset="-128"/>
      </a:defRPr>
    </a:lvl2pPr>
    <a:lvl3pPr marL="1298575" indent="-384175" algn="l" defTabSz="1298575" rtl="0" fontAlgn="base">
      <a:spcBef>
        <a:spcPct val="0"/>
      </a:spcBef>
      <a:spcAft>
        <a:spcPct val="0"/>
      </a:spcAft>
      <a:defRPr sz="2600" kern="1200">
        <a:solidFill>
          <a:schemeClr val="tx1"/>
        </a:solidFill>
        <a:latin typeface="Arial" charset="0"/>
        <a:ea typeface="ヒラギノ角ゴ Pro W3" charset="-128"/>
        <a:cs typeface="ヒラギノ角ゴ Pro W3" charset="-128"/>
      </a:defRPr>
    </a:lvl3pPr>
    <a:lvl4pPr marL="1949450" indent="-577850" algn="l" defTabSz="1298575" rtl="0" fontAlgn="base">
      <a:spcBef>
        <a:spcPct val="0"/>
      </a:spcBef>
      <a:spcAft>
        <a:spcPct val="0"/>
      </a:spcAft>
      <a:defRPr sz="2600" kern="1200">
        <a:solidFill>
          <a:schemeClr val="tx1"/>
        </a:solidFill>
        <a:latin typeface="Arial" charset="0"/>
        <a:ea typeface="ヒラギノ角ゴ Pro W3" charset="-128"/>
        <a:cs typeface="ヒラギノ角ゴ Pro W3" charset="-128"/>
      </a:defRPr>
    </a:lvl4pPr>
    <a:lvl5pPr marL="2598738" indent="-769938" algn="l" defTabSz="1298575" rtl="0" fontAlgn="base">
      <a:spcBef>
        <a:spcPct val="0"/>
      </a:spcBef>
      <a:spcAft>
        <a:spcPct val="0"/>
      </a:spcAft>
      <a:defRPr sz="26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6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6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6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600"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BB11"/>
    <a:srgbClr val="EE0066"/>
    <a:srgbClr val="118888"/>
    <a:srgbClr val="004282"/>
    <a:srgbClr val="7F7F7F"/>
    <a:srgbClr val="993388"/>
    <a:srgbClr val="EE5500"/>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206" y="-96"/>
      </p:cViewPr>
      <p:guideLst>
        <p:guide orient="horz" pos="3073"/>
        <p:guide pos="4098"/>
      </p:guideLst>
    </p:cSldViewPr>
  </p:slideViewPr>
  <p:outlineViewPr>
    <p:cViewPr>
      <p:scale>
        <a:sx n="33" d="100"/>
        <a:sy n="33" d="100"/>
      </p:scale>
      <p:origin x="0" y="1602"/>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7" d="100"/>
          <a:sy n="67" d="100"/>
        </p:scale>
        <p:origin x="-3516" y="-12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988" cy="496888"/>
          </a:xfrm>
          <a:prstGeom prst="rect">
            <a:avLst/>
          </a:prstGeom>
        </p:spPr>
        <p:txBody>
          <a:bodyPr vert="horz" lIns="65233" tIns="32617" rIns="65233" bIns="32617" rtlCol="0"/>
          <a:lstStyle>
            <a:lvl1pPr algn="l" defTabSz="928021" fontAlgn="auto">
              <a:spcBef>
                <a:spcPts val="0"/>
              </a:spcBef>
              <a:spcAft>
                <a:spcPts val="0"/>
              </a:spcAft>
              <a:defRPr sz="9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4450" y="0"/>
            <a:ext cx="2949575" cy="496888"/>
          </a:xfrm>
          <a:prstGeom prst="rect">
            <a:avLst/>
          </a:prstGeom>
        </p:spPr>
        <p:txBody>
          <a:bodyPr vert="horz" wrap="square" lIns="65233" tIns="32617" rIns="65233" bIns="32617" numCol="1" anchor="t" anchorCtr="0" compatLnSpc="1">
            <a:prstTxWarp prst="textNoShape">
              <a:avLst/>
            </a:prstTxWarp>
          </a:bodyPr>
          <a:lstStyle>
            <a:lvl1pPr algn="r" defTabSz="927100">
              <a:defRPr sz="900">
                <a:latin typeface="Calibri" charset="0"/>
              </a:defRPr>
            </a:lvl1pPr>
          </a:lstStyle>
          <a:p>
            <a:pPr>
              <a:defRPr/>
            </a:pPr>
            <a:fld id="{49CEBDC2-A1F9-6A49-8E53-67AAE8967D73}" type="datetime1">
              <a:rPr lang="en-US"/>
              <a:pPr>
                <a:defRPr/>
              </a:pPr>
              <a:t>1/31/2011</a:t>
            </a:fld>
            <a:endParaRPr lang="en-US"/>
          </a:p>
        </p:txBody>
      </p:sp>
      <p:sp>
        <p:nvSpPr>
          <p:cNvPr id="4" name="Footer Placeholder 3"/>
          <p:cNvSpPr>
            <a:spLocks noGrp="1"/>
          </p:cNvSpPr>
          <p:nvPr>
            <p:ph type="ftr" sz="quarter" idx="2"/>
          </p:nvPr>
        </p:nvSpPr>
        <p:spPr>
          <a:xfrm>
            <a:off x="0" y="9440863"/>
            <a:ext cx="2947988" cy="496887"/>
          </a:xfrm>
          <a:prstGeom prst="rect">
            <a:avLst/>
          </a:prstGeom>
        </p:spPr>
        <p:txBody>
          <a:bodyPr vert="horz" lIns="65233" tIns="32617" rIns="65233" bIns="32617" rtlCol="0" anchor="b"/>
          <a:lstStyle>
            <a:lvl1pPr algn="l" defTabSz="928021" fontAlgn="auto">
              <a:spcBef>
                <a:spcPts val="0"/>
              </a:spcBef>
              <a:spcAft>
                <a:spcPts val="0"/>
              </a:spcAft>
              <a:defRPr sz="9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wrap="square" lIns="65233" tIns="32617" rIns="65233" bIns="32617" numCol="1" anchor="b" anchorCtr="0" compatLnSpc="1">
            <a:prstTxWarp prst="textNoShape">
              <a:avLst/>
            </a:prstTxWarp>
          </a:bodyPr>
          <a:lstStyle>
            <a:lvl1pPr algn="r" defTabSz="927100">
              <a:defRPr sz="900">
                <a:latin typeface="Calibri" charset="0"/>
              </a:defRPr>
            </a:lvl1pPr>
          </a:lstStyle>
          <a:p>
            <a:pPr>
              <a:defRPr/>
            </a:pPr>
            <a:fld id="{A6801E09-BD81-5445-9AD4-5F753848A2D0}" type="slidenum">
              <a:rPr lang="en-US"/>
              <a:pPr>
                <a:defRPr/>
              </a:pPr>
              <a:t>‹#›</a:t>
            </a:fld>
            <a:endParaRPr lang="en-US"/>
          </a:p>
        </p:txBody>
      </p:sp>
    </p:spTree>
    <p:extLst>
      <p:ext uri="{BB962C8B-B14F-4D97-AF65-F5344CB8AC3E}">
        <p14:creationId xmlns:p14="http://schemas.microsoft.com/office/powerpoint/2010/main" val="5094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988" cy="496888"/>
          </a:xfrm>
          <a:prstGeom prst="rect">
            <a:avLst/>
          </a:prstGeom>
        </p:spPr>
        <p:txBody>
          <a:bodyPr vert="horz" lIns="95662" tIns="47831" rIns="95662" bIns="47831" rtlCol="0"/>
          <a:lstStyle>
            <a:lvl1pPr algn="l" defTabSz="928021"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4450" y="0"/>
            <a:ext cx="2949575" cy="496888"/>
          </a:xfrm>
          <a:prstGeom prst="rect">
            <a:avLst/>
          </a:prstGeom>
        </p:spPr>
        <p:txBody>
          <a:bodyPr vert="horz" wrap="square" lIns="95662" tIns="47831" rIns="95662" bIns="47831" numCol="1" anchor="t" anchorCtr="0" compatLnSpc="1">
            <a:prstTxWarp prst="textNoShape">
              <a:avLst/>
            </a:prstTxWarp>
          </a:bodyPr>
          <a:lstStyle>
            <a:lvl1pPr algn="r" defTabSz="927100">
              <a:defRPr sz="1200">
                <a:latin typeface="Calibri" charset="0"/>
              </a:defRPr>
            </a:lvl1pPr>
          </a:lstStyle>
          <a:p>
            <a:pPr>
              <a:defRPr/>
            </a:pPr>
            <a:fld id="{0C6B155D-02B3-CA44-A1CF-ECD3144E0BEF}" type="datetime1">
              <a:rPr lang="en-US"/>
              <a:pPr>
                <a:defRPr/>
              </a:pPr>
              <a:t>1/31/2011</a:t>
            </a:fld>
            <a:endParaRPr lang="en-US"/>
          </a:p>
        </p:txBody>
      </p:sp>
      <p:sp>
        <p:nvSpPr>
          <p:cNvPr id="4" name="Slide Image Placeholder 3"/>
          <p:cNvSpPr>
            <a:spLocks noGrp="1" noRot="1" noChangeAspect="1"/>
          </p:cNvSpPr>
          <p:nvPr>
            <p:ph type="sldImg" idx="2"/>
          </p:nvPr>
        </p:nvSpPr>
        <p:spPr>
          <a:xfrm>
            <a:off x="1539875" y="828675"/>
            <a:ext cx="3725863" cy="2795588"/>
          </a:xfrm>
          <a:prstGeom prst="rect">
            <a:avLst/>
          </a:prstGeom>
          <a:noFill/>
          <a:ln w="12700">
            <a:solidFill>
              <a:prstClr val="black"/>
            </a:solidFill>
          </a:ln>
        </p:spPr>
        <p:txBody>
          <a:bodyPr vert="horz" lIns="95662" tIns="47831" rIns="95662" bIns="47831" rtlCol="0" anchor="ctr"/>
          <a:lstStyle/>
          <a:p>
            <a:pPr lvl="0"/>
            <a:endParaRPr lang="en-US" noProof="0" dirty="0"/>
          </a:p>
        </p:txBody>
      </p:sp>
      <p:sp>
        <p:nvSpPr>
          <p:cNvPr id="5" name="Notes Placeholder 4"/>
          <p:cNvSpPr>
            <a:spLocks noGrp="1"/>
          </p:cNvSpPr>
          <p:nvPr>
            <p:ph type="body" sz="quarter" idx="3"/>
          </p:nvPr>
        </p:nvSpPr>
        <p:spPr>
          <a:xfrm>
            <a:off x="679450" y="3975100"/>
            <a:ext cx="5446713" cy="5218113"/>
          </a:xfrm>
          <a:prstGeom prst="rect">
            <a:avLst/>
          </a:prstGeom>
        </p:spPr>
        <p:txBody>
          <a:bodyPr vert="horz" lIns="95662" tIns="47831" rIns="95662" bIns="478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440863"/>
            <a:ext cx="2947988" cy="496887"/>
          </a:xfrm>
          <a:prstGeom prst="rect">
            <a:avLst/>
          </a:prstGeom>
        </p:spPr>
        <p:txBody>
          <a:bodyPr vert="horz" lIns="95662" tIns="47831" rIns="95662" bIns="47831" rtlCol="0" anchor="b"/>
          <a:lstStyle>
            <a:lvl1pPr algn="l" defTabSz="928021"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5662" tIns="47831" rIns="95662" bIns="47831" numCol="1" anchor="b" anchorCtr="0" compatLnSpc="1">
            <a:prstTxWarp prst="textNoShape">
              <a:avLst/>
            </a:prstTxWarp>
          </a:bodyPr>
          <a:lstStyle>
            <a:lvl1pPr algn="r" defTabSz="927100">
              <a:defRPr sz="1200">
                <a:latin typeface="Calibri" charset="0"/>
              </a:defRPr>
            </a:lvl1pPr>
          </a:lstStyle>
          <a:p>
            <a:pPr>
              <a:defRPr/>
            </a:pPr>
            <a:fld id="{787077CE-6DA3-1C4A-8710-E03D0ED32BBA}" type="slidenum">
              <a:rPr lang="en-US"/>
              <a:pPr>
                <a:defRPr/>
              </a:pPr>
              <a:t>‹#›</a:t>
            </a:fld>
            <a:endParaRPr lang="en-US"/>
          </a:p>
        </p:txBody>
      </p:sp>
    </p:spTree>
    <p:extLst>
      <p:ext uri="{BB962C8B-B14F-4D97-AF65-F5344CB8AC3E}">
        <p14:creationId xmlns:p14="http://schemas.microsoft.com/office/powerpoint/2010/main" val="179069432"/>
      </p:ext>
    </p:extLst>
  </p:cSld>
  <p:clrMap bg1="lt1" tx1="dk1" bg2="lt2" tx2="dk2" accent1="accent1" accent2="accent2" accent3="accent3" accent4="accent4" accent5="accent5" accent6="accent6" hlink="hlink" folHlink="folHlink"/>
  <p:notesStyle>
    <a:lvl1pPr algn="l" defTabSz="1298575" rtl="0" eaLnBrk="0" fontAlgn="base" hangingPunct="0">
      <a:spcBef>
        <a:spcPct val="30000"/>
      </a:spcBef>
      <a:spcAft>
        <a:spcPct val="0"/>
      </a:spcAft>
      <a:defRPr sz="1400" kern="1200">
        <a:solidFill>
          <a:schemeClr val="tx1"/>
        </a:solidFill>
        <a:latin typeface="+mn-lt"/>
        <a:ea typeface="ＭＳ Ｐゴシック" charset="-128"/>
        <a:cs typeface="ＭＳ Ｐゴシック" charset="-128"/>
      </a:defRPr>
    </a:lvl1pPr>
    <a:lvl2pPr marL="271463" algn="l" defTabSz="1298575" rtl="0" eaLnBrk="0" fontAlgn="base" hangingPunct="0">
      <a:spcBef>
        <a:spcPct val="30000"/>
      </a:spcBef>
      <a:spcAft>
        <a:spcPct val="0"/>
      </a:spcAft>
      <a:defRPr sz="1400" kern="1200">
        <a:solidFill>
          <a:schemeClr val="tx1"/>
        </a:solidFill>
        <a:latin typeface="+mn-lt"/>
        <a:ea typeface="ＭＳ Ｐゴシック" charset="-128"/>
        <a:cs typeface="+mn-cs"/>
      </a:defRPr>
    </a:lvl2pPr>
    <a:lvl3pPr marL="546100" algn="l" defTabSz="1298575" rtl="0" eaLnBrk="0" fontAlgn="base" hangingPunct="0">
      <a:spcBef>
        <a:spcPct val="30000"/>
      </a:spcBef>
      <a:spcAft>
        <a:spcPct val="0"/>
      </a:spcAft>
      <a:defRPr sz="1400" kern="1200">
        <a:solidFill>
          <a:schemeClr val="tx1"/>
        </a:solidFill>
        <a:latin typeface="+mn-lt"/>
        <a:ea typeface="ＭＳ Ｐゴシック" charset="-128"/>
        <a:cs typeface="+mn-cs"/>
      </a:defRPr>
    </a:lvl3pPr>
    <a:lvl4pPr marL="820738" algn="l" defTabSz="1298575" rtl="0" eaLnBrk="0" fontAlgn="base" hangingPunct="0">
      <a:spcBef>
        <a:spcPct val="30000"/>
      </a:spcBef>
      <a:spcAft>
        <a:spcPct val="0"/>
      </a:spcAft>
      <a:defRPr sz="1400" kern="1200">
        <a:solidFill>
          <a:schemeClr val="tx1"/>
        </a:solidFill>
        <a:latin typeface="+mn-lt"/>
        <a:ea typeface="ＭＳ Ｐゴシック" charset="-128"/>
        <a:cs typeface="+mn-cs"/>
      </a:defRPr>
    </a:lvl4pPr>
    <a:lvl5pPr marL="1095375" algn="l" defTabSz="1298575" rtl="0" eaLnBrk="0" fontAlgn="base" hangingPunct="0">
      <a:spcBef>
        <a:spcPct val="30000"/>
      </a:spcBef>
      <a:spcAft>
        <a:spcPct val="0"/>
      </a:spcAft>
      <a:defRPr sz="1400" kern="1200">
        <a:solidFill>
          <a:schemeClr val="tx1"/>
        </a:solidFill>
        <a:latin typeface="+mn-lt"/>
        <a:ea typeface="ＭＳ Ｐゴシック" charset="-128"/>
        <a:cs typeface="+mn-cs"/>
      </a:defRPr>
    </a:lvl5pPr>
    <a:lvl6pPr marL="3251926" algn="l" defTabSz="1300769" rtl="0" eaLnBrk="1" latinLnBrk="0" hangingPunct="1">
      <a:defRPr sz="1700" kern="1200">
        <a:solidFill>
          <a:schemeClr val="tx1"/>
        </a:solidFill>
        <a:latin typeface="+mn-lt"/>
        <a:ea typeface="+mn-ea"/>
        <a:cs typeface="+mn-cs"/>
      </a:defRPr>
    </a:lvl6pPr>
    <a:lvl7pPr marL="3902311" algn="l" defTabSz="1300769" rtl="0" eaLnBrk="1" latinLnBrk="0" hangingPunct="1">
      <a:defRPr sz="1700" kern="1200">
        <a:solidFill>
          <a:schemeClr val="tx1"/>
        </a:solidFill>
        <a:latin typeface="+mn-lt"/>
        <a:ea typeface="+mn-ea"/>
        <a:cs typeface="+mn-cs"/>
      </a:defRPr>
    </a:lvl7pPr>
    <a:lvl8pPr marL="4552697" algn="l" defTabSz="1300769" rtl="0" eaLnBrk="1" latinLnBrk="0" hangingPunct="1">
      <a:defRPr sz="1700" kern="1200">
        <a:solidFill>
          <a:schemeClr val="tx1"/>
        </a:solidFill>
        <a:latin typeface="+mn-lt"/>
        <a:ea typeface="+mn-ea"/>
        <a:cs typeface="+mn-cs"/>
      </a:defRPr>
    </a:lvl8pPr>
    <a:lvl9pPr marL="5203081" algn="l" defTabSz="1300769"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5364" name="Slide Number Placeholder 3"/>
          <p:cNvSpPr>
            <a:spLocks noGrp="1"/>
          </p:cNvSpPr>
          <p:nvPr>
            <p:ph type="sldNum" sz="quarter" idx="5"/>
          </p:nvPr>
        </p:nvSpPr>
        <p:spPr bwMode="auto">
          <a:noFill/>
          <a:ln>
            <a:miter lim="800000"/>
            <a:headEnd/>
            <a:tailEnd/>
          </a:ln>
        </p:spPr>
        <p:txBody>
          <a:bodyPr/>
          <a:lstStyle/>
          <a:p>
            <a:fld id="{15CF4311-8769-CD41-A00A-BE6B491E05FC}"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1B77B134-D9DC-514E-BA4A-CFC175EA6746}" type="slidenum">
              <a:rPr lang="en-US"/>
              <a:pPr/>
              <a:t>54</a:t>
            </a:fld>
            <a:endParaRPr lang="en-US"/>
          </a:p>
        </p:txBody>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60420" name="Slide Image Placeholder 7"/>
          <p:cNvSpPr>
            <a:spLocks noGrp="1" noRot="1" noChangeAspect="1" noTextEdit="1"/>
          </p:cNvSpPr>
          <p:nvPr>
            <p:ph type="sldImg"/>
          </p:nvPr>
        </p:nvSpPr>
        <p:spPr bwMode="auto">
          <a:xfrm>
            <a:off x="1538288" y="828675"/>
            <a:ext cx="3729037" cy="2797175"/>
          </a:xfrm>
          <a:noFill/>
          <a:ln>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613467"/>
            <a:ext cx="11762080" cy="1417320"/>
          </a:xfrm>
        </p:spPr>
        <p:txBody>
          <a:bodyPr/>
          <a:lstStyle>
            <a:lvl1pPr>
              <a:defRPr sz="4800"/>
            </a:lvl1pPr>
          </a:lstStyle>
          <a:p>
            <a:r>
              <a:rPr lang="en-US" smtClean="0"/>
              <a:t>Click to edit Master title style</a:t>
            </a:r>
            <a:endParaRPr lang="en-US"/>
          </a:p>
        </p:txBody>
      </p:sp>
      <p:sp>
        <p:nvSpPr>
          <p:cNvPr id="3" name="Slide Number Placeholder 6"/>
          <p:cNvSpPr>
            <a:spLocks noGrp="1"/>
          </p:cNvSpPr>
          <p:nvPr>
            <p:ph type="sldNum" sz="quarter" idx="10"/>
          </p:nvPr>
        </p:nvSpPr>
        <p:spPr/>
        <p:txBody>
          <a:bodyPr/>
          <a:lstStyle>
            <a:lvl1pPr>
              <a:defRPr/>
            </a:lvl1pPr>
          </a:lstStyle>
          <a:p>
            <a:pPr>
              <a:defRPr/>
            </a:pPr>
            <a:fld id="{F73B0984-90CB-0F4C-A7FA-33983597B1B6}"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598513" y="2146491"/>
            <a:ext cx="5724906" cy="66996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1"/>
          </p:nvPr>
        </p:nvSpPr>
        <p:spPr>
          <a:xfrm>
            <a:off x="6570631" y="2168172"/>
            <a:ext cx="5789962" cy="6699652"/>
          </a:xfrm>
        </p:spPr>
        <p:txBody>
          <a:bodyPr/>
          <a:lstStyle/>
          <a:p>
            <a:pPr lvl="0"/>
            <a:r>
              <a:rPr lang="en-US" smtClean="0"/>
              <a:t>Click to edit Master text styles</a:t>
            </a:r>
          </a:p>
        </p:txBody>
      </p:sp>
      <p:sp>
        <p:nvSpPr>
          <p:cNvPr id="5" name="Slide Number Placeholder 6"/>
          <p:cNvSpPr>
            <a:spLocks noGrp="1"/>
          </p:cNvSpPr>
          <p:nvPr>
            <p:ph type="sldNum" sz="quarter" idx="12"/>
          </p:nvPr>
        </p:nvSpPr>
        <p:spPr/>
        <p:txBody>
          <a:bodyPr/>
          <a:lstStyle>
            <a:lvl1pPr>
              <a:defRPr/>
            </a:lvl1pPr>
          </a:lstStyle>
          <a:p>
            <a:pPr>
              <a:defRPr/>
            </a:pPr>
            <a:fld id="{FC0B03A9-030B-1647-B672-93CBEB1E9E57}"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a:defRPr/>
            </a:lvl1pPr>
          </a:lstStyle>
          <a:p>
            <a:pPr>
              <a:defRPr/>
            </a:pPr>
            <a:fld id="{C77FCE17-B15E-B24C-ADFA-F5B017F331B4}"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Full Screen">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3011150" cy="8993187"/>
          </a:xfrm>
        </p:spPr>
        <p:txBody>
          <a:bodyPr/>
          <a:lstStyle/>
          <a:p>
            <a:pPr lvl="0"/>
            <a:r>
              <a:rPr lang="en-US" smtClean="0"/>
              <a:t>Click to edit Master text styles</a:t>
            </a:r>
          </a:p>
        </p:txBody>
      </p:sp>
      <p:sp>
        <p:nvSpPr>
          <p:cNvPr id="4" name="Slide Number Placeholder 6"/>
          <p:cNvSpPr>
            <a:spLocks noGrp="1"/>
          </p:cNvSpPr>
          <p:nvPr>
            <p:ph type="sldNum" sz="quarter" idx="10"/>
          </p:nvPr>
        </p:nvSpPr>
        <p:spPr/>
        <p:txBody>
          <a:bodyPr/>
          <a:lstStyle>
            <a:lvl1pPr>
              <a:defRPr/>
            </a:lvl1pPr>
          </a:lstStyle>
          <a:p>
            <a:pPr>
              <a:defRPr/>
            </a:pPr>
            <a:fld id="{A0D9C197-BE63-E24C-9E19-14D7F7CBB328}"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598513" y="2146491"/>
            <a:ext cx="5724906" cy="66996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1"/>
          </p:nvPr>
        </p:nvSpPr>
        <p:spPr>
          <a:xfrm>
            <a:off x="6570631" y="2168172"/>
            <a:ext cx="5789962" cy="6699652"/>
          </a:xfrm>
        </p:spPr>
        <p:txBody>
          <a:bodyPr/>
          <a:lstStyle/>
          <a:p>
            <a:pPr lvl="0"/>
            <a:r>
              <a:rPr lang="en-US" smtClean="0"/>
              <a:t>Click to edit Master text styles</a:t>
            </a:r>
          </a:p>
        </p:txBody>
      </p:sp>
      <p:sp>
        <p:nvSpPr>
          <p:cNvPr id="5" name="Slide Number Placeholder 6"/>
          <p:cNvSpPr>
            <a:spLocks noGrp="1"/>
          </p:cNvSpPr>
          <p:nvPr>
            <p:ph type="sldNum" sz="quarter" idx="12"/>
          </p:nvPr>
        </p:nvSpPr>
        <p:spPr/>
        <p:txBody>
          <a:bodyPr/>
          <a:lstStyle>
            <a:lvl1pPr>
              <a:defRPr/>
            </a:lvl1pPr>
          </a:lstStyle>
          <a:p>
            <a:pPr>
              <a:defRPr/>
            </a:pPr>
            <a:fld id="{DC98C02B-067F-CC41-8D66-1012D7990DD5}"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54646" y="1873301"/>
            <a:ext cx="11059478" cy="193834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8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54646" y="3847885"/>
            <a:ext cx="11059478" cy="2147845"/>
          </a:xfrm>
        </p:spPr>
        <p:txBody>
          <a:bodyPr lIns="65050" rIns="65050" anchor="t"/>
          <a:lstStyle>
            <a:lvl1pPr marL="0" indent="0">
              <a:buNone/>
              <a:defRPr sz="3100">
                <a:solidFill>
                  <a:schemeClr val="tx1"/>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50558" y="9043086"/>
            <a:ext cx="3035935" cy="519458"/>
          </a:xfrm>
          <a:prstGeom prst="rect">
            <a:avLst/>
          </a:prstGeom>
        </p:spPr>
        <p:txBody>
          <a:bodyPr lIns="130101" tIns="65050" rIns="130101" bIns="65050"/>
          <a:lstStyle/>
          <a:p>
            <a:fld id="{7105A8E3-F5CE-4611-BB60-1F0978A990D2}" type="datetimeFigureOut">
              <a:rPr lang="en-US" smtClean="0"/>
              <a:pPr/>
              <a:t>1/31/2011</a:t>
            </a:fld>
            <a:endParaRPr lang="en-US"/>
          </a:p>
        </p:txBody>
      </p:sp>
      <p:sp>
        <p:nvSpPr>
          <p:cNvPr id="5" name="Footer Placeholder 4"/>
          <p:cNvSpPr>
            <a:spLocks noGrp="1"/>
          </p:cNvSpPr>
          <p:nvPr>
            <p:ph type="ftr" sz="quarter" idx="11"/>
          </p:nvPr>
        </p:nvSpPr>
        <p:spPr>
          <a:xfrm>
            <a:off x="3794919" y="9043086"/>
            <a:ext cx="4770755" cy="519458"/>
          </a:xfrm>
          <a:prstGeom prst="rect">
            <a:avLst/>
          </a:prstGeom>
        </p:spPr>
        <p:txBody>
          <a:bodyPr lIns="130101" tIns="65050" rIns="130101" bIns="65050"/>
          <a:lstStyle/>
          <a:p>
            <a:endParaRPr lang="en-US"/>
          </a:p>
        </p:txBody>
      </p:sp>
      <p:sp>
        <p:nvSpPr>
          <p:cNvPr id="6" name="Slide Number Placeholder 5"/>
          <p:cNvSpPr>
            <a:spLocks noGrp="1"/>
          </p:cNvSpPr>
          <p:nvPr>
            <p:ph type="sldNum" sz="quarter" idx="12"/>
          </p:nvPr>
        </p:nvSpPr>
        <p:spPr/>
        <p:txBody>
          <a:bodyPr/>
          <a:lstStyle/>
          <a:p>
            <a:fld id="{6C53FC72-242B-4854-9DBB-0D2E382D709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558" y="9043086"/>
            <a:ext cx="3035935" cy="519458"/>
          </a:xfrm>
          <a:prstGeom prst="rect">
            <a:avLst/>
          </a:prstGeom>
        </p:spPr>
        <p:txBody>
          <a:bodyPr lIns="130101" tIns="65050" rIns="130101" bIns="65050"/>
          <a:lstStyle/>
          <a:p>
            <a:fld id="{7105A8E3-F5CE-4611-BB60-1F0978A990D2}" type="datetimeFigureOut">
              <a:rPr lang="en-US" smtClean="0"/>
              <a:pPr/>
              <a:t>1/31/2011</a:t>
            </a:fld>
            <a:endParaRPr lang="en-US"/>
          </a:p>
        </p:txBody>
      </p:sp>
      <p:sp>
        <p:nvSpPr>
          <p:cNvPr id="3" name="Footer Placeholder 2"/>
          <p:cNvSpPr>
            <a:spLocks noGrp="1"/>
          </p:cNvSpPr>
          <p:nvPr>
            <p:ph type="ftr" sz="quarter" idx="11"/>
          </p:nvPr>
        </p:nvSpPr>
        <p:spPr>
          <a:xfrm>
            <a:off x="3794919" y="9043086"/>
            <a:ext cx="4770755" cy="519458"/>
          </a:xfrm>
          <a:prstGeom prst="rect">
            <a:avLst/>
          </a:prstGeom>
        </p:spPr>
        <p:txBody>
          <a:bodyPr lIns="130101" tIns="65050" rIns="130101" bIns="65050"/>
          <a:lstStyle/>
          <a:p>
            <a:endParaRPr lang="en-US"/>
          </a:p>
        </p:txBody>
      </p:sp>
      <p:sp>
        <p:nvSpPr>
          <p:cNvPr id="4" name="Slide Number Placeholder 3"/>
          <p:cNvSpPr>
            <a:spLocks noGrp="1"/>
          </p:cNvSpPr>
          <p:nvPr>
            <p:ph type="sldNum" sz="quarter" idx="12"/>
          </p:nvPr>
        </p:nvSpPr>
        <p:spPr/>
        <p:txBody>
          <a:bodyPr/>
          <a:lstStyle/>
          <a:p>
            <a:fld id="{6C53FC72-242B-4854-9DBB-0D2E382D70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611880"/>
            <a:ext cx="11762080" cy="1417320"/>
          </a:xfrm>
        </p:spPr>
        <p:txBody>
          <a:bodyPr/>
          <a:lstStyle/>
          <a:p>
            <a:r>
              <a:rPr lang="en-US" smtClean="0"/>
              <a:t>Click to edit Master title style</a:t>
            </a:r>
            <a:endParaRPr lang="en-US"/>
          </a:p>
        </p:txBody>
      </p:sp>
      <p:sp>
        <p:nvSpPr>
          <p:cNvPr id="3" name="Slide Number Placeholder 6"/>
          <p:cNvSpPr>
            <a:spLocks noGrp="1"/>
          </p:cNvSpPr>
          <p:nvPr>
            <p:ph type="sldNum" sz="quarter" idx="10"/>
          </p:nvPr>
        </p:nvSpPr>
        <p:spPr/>
        <p:txBody>
          <a:bodyPr/>
          <a:lstStyle>
            <a:lvl1pPr>
              <a:defRPr/>
            </a:lvl1pPr>
          </a:lstStyle>
          <a:p>
            <a:pPr>
              <a:defRPr/>
            </a:pPr>
            <a:fld id="{8AB5D977-BF14-5E44-B378-360CC5B6BEC0}"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a:defRPr/>
            </a:lvl1pPr>
          </a:lstStyle>
          <a:p>
            <a:pPr>
              <a:defRPr/>
            </a:pPr>
            <a:fld id="{5A4C5BCE-4C2C-804D-A7FB-EDFA36F42840}"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Full Screen">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3011150" cy="8993187"/>
          </a:xfrm>
        </p:spPr>
        <p:txBody>
          <a:bodyPr/>
          <a:lstStyle/>
          <a:p>
            <a:pPr lvl="0"/>
            <a:r>
              <a:rPr lang="en-US" smtClean="0"/>
              <a:t>Click to edit Master text styles</a:t>
            </a:r>
          </a:p>
        </p:txBody>
      </p:sp>
      <p:sp>
        <p:nvSpPr>
          <p:cNvPr id="4" name="Slide Number Placeholder 6"/>
          <p:cNvSpPr>
            <a:spLocks noGrp="1"/>
          </p:cNvSpPr>
          <p:nvPr>
            <p:ph type="sldNum" sz="quarter" idx="10"/>
          </p:nvPr>
        </p:nvSpPr>
        <p:spPr/>
        <p:txBody>
          <a:bodyPr/>
          <a:lstStyle>
            <a:lvl1pPr>
              <a:defRPr/>
            </a:lvl1pPr>
          </a:lstStyle>
          <a:p>
            <a:pPr>
              <a:defRPr/>
            </a:pPr>
            <a:fld id="{88772BC9-6B74-9741-9721-8847B04B6BD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bwMode="auto">
          <a:xfrm>
            <a:off x="12700" y="8993188"/>
            <a:ext cx="12992100" cy="755650"/>
          </a:xfrm>
          <a:prstGeom prst="rect">
            <a:avLst/>
          </a:prstGeom>
          <a:solidFill>
            <a:srgbClr val="000000"/>
          </a:solidFill>
          <a:ln w="25400" cap="flat" cmpd="sng" algn="ctr">
            <a:noFill/>
            <a:prstDash val="solid"/>
            <a:round/>
            <a:headEnd type="none" w="med" len="med"/>
            <a:tailEnd type="none" w="med" len="med"/>
          </a:ln>
          <a:effectLst/>
        </p:spPr>
        <p:txBody>
          <a:bodyPr/>
          <a:lstStyle/>
          <a:p>
            <a:pPr algn="ctr" defTabSz="914400">
              <a:defRPr/>
            </a:pPr>
            <a:endParaRPr lang="en-US" sz="3200" dirty="0">
              <a:solidFill>
                <a:srgbClr val="000000"/>
              </a:solidFill>
              <a:latin typeface="Gill Sans" charset="0"/>
              <a:ea typeface="ヒラギノ角ゴ Pro W3" charset="0"/>
              <a:cs typeface="ヒラギノ角ゴ Pro W3" charset="0"/>
              <a:sym typeface="Gill Sans" charset="0"/>
            </a:endParaRPr>
          </a:p>
        </p:txBody>
      </p:sp>
      <p:sp>
        <p:nvSpPr>
          <p:cNvPr id="1027" name="Rectangle 1"/>
          <p:cNvSpPr>
            <a:spLocks noGrp="1" noChangeArrowheads="1"/>
          </p:cNvSpPr>
          <p:nvPr>
            <p:ph type="title"/>
          </p:nvPr>
        </p:nvSpPr>
        <p:spPr bwMode="auto">
          <a:xfrm>
            <a:off x="593725" y="363538"/>
            <a:ext cx="11761788" cy="1417637"/>
          </a:xfrm>
          <a:prstGeom prst="rect">
            <a:avLst/>
          </a:prstGeom>
          <a:noFill/>
          <a:ln w="12700">
            <a:noFill/>
            <a:miter lim="800000"/>
            <a:headEnd/>
            <a:tailEnd/>
          </a:ln>
        </p:spPr>
        <p:txBody>
          <a:bodyPr vert="horz" wrap="square" lIns="0" tIns="0" rIns="0" bIns="0"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1028" name="Rectangle 2"/>
          <p:cNvSpPr>
            <a:spLocks noGrp="1" noChangeArrowheads="1"/>
          </p:cNvSpPr>
          <p:nvPr>
            <p:ph type="body" idx="1"/>
          </p:nvPr>
        </p:nvSpPr>
        <p:spPr bwMode="auto">
          <a:xfrm>
            <a:off x="593725" y="2146300"/>
            <a:ext cx="11761788" cy="669925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pic>
        <p:nvPicPr>
          <p:cNvPr id="1029" name="Picture 4" descr="au_2010_logo_long_white_large.png"/>
          <p:cNvPicPr>
            <a:picLocks noChangeAspect="1"/>
          </p:cNvPicPr>
          <p:nvPr/>
        </p:nvPicPr>
        <p:blipFill>
          <a:blip r:embed="rId9" cstate="print"/>
          <a:srcRect/>
          <a:stretch>
            <a:fillRect/>
          </a:stretch>
        </p:blipFill>
        <p:spPr bwMode="auto">
          <a:xfrm>
            <a:off x="152400" y="9145588"/>
            <a:ext cx="3000375" cy="419100"/>
          </a:xfrm>
          <a:prstGeom prst="rect">
            <a:avLst/>
          </a:prstGeom>
          <a:noFill/>
          <a:ln w="9525">
            <a:noFill/>
            <a:miter lim="800000"/>
            <a:headEnd/>
            <a:tailEnd/>
          </a:ln>
        </p:spPr>
      </p:pic>
      <p:sp>
        <p:nvSpPr>
          <p:cNvPr id="7" name="Slide Number Placeholder 6"/>
          <p:cNvSpPr>
            <a:spLocks noGrp="1"/>
          </p:cNvSpPr>
          <p:nvPr>
            <p:ph type="sldNum" sz="quarter" idx="4"/>
          </p:nvPr>
        </p:nvSpPr>
        <p:spPr>
          <a:xfrm>
            <a:off x="9871075" y="9107488"/>
            <a:ext cx="3035300" cy="52070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pPr>
              <a:defRPr/>
            </a:pPr>
            <a:fld id="{C21941EE-225F-A340-BF7E-A711DF8E709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95" r:id="rId5"/>
    <p:sldLayoutId id="2147483796" r:id="rId6"/>
  </p:sldLayoutIdLst>
  <p:transition/>
  <p:timing>
    <p:tnLst>
      <p:par>
        <p:cTn id="1" dur="indefinite" restart="never" nodeType="tmRoot"/>
      </p:par>
    </p:tnLst>
  </p:timing>
  <p:txStyles>
    <p:titleStyle>
      <a:lvl1pPr algn="l" rtl="0" eaLnBrk="1" fontAlgn="base" hangingPunct="1">
        <a:spcBef>
          <a:spcPct val="0"/>
        </a:spcBef>
        <a:spcAft>
          <a:spcPct val="0"/>
        </a:spcAft>
        <a:defRPr sz="4000" b="1">
          <a:solidFill>
            <a:srgbClr val="FFFFFF"/>
          </a:solidFill>
          <a:latin typeface="+mj-lt"/>
          <a:ea typeface="ＭＳ Ｐゴシック" charset="-128"/>
          <a:cs typeface="ＭＳ Ｐゴシック" charset="-128"/>
          <a:sym typeface="Arial" charset="0"/>
        </a:defRPr>
      </a:lvl1pPr>
      <a:lvl2pPr algn="l" rtl="0" eaLnBrk="1" fontAlgn="base" hangingPunct="1">
        <a:spcBef>
          <a:spcPct val="0"/>
        </a:spcBef>
        <a:spcAft>
          <a:spcPct val="0"/>
        </a:spcAft>
        <a:defRPr sz="4000" b="1">
          <a:solidFill>
            <a:srgbClr val="FFFFFF"/>
          </a:solidFill>
          <a:latin typeface="Arial" charset="0"/>
          <a:ea typeface="ＭＳ Ｐゴシック" charset="-128"/>
          <a:cs typeface="ＭＳ Ｐゴシック" charset="-128"/>
          <a:sym typeface="Arial" charset="0"/>
        </a:defRPr>
      </a:lvl2pPr>
      <a:lvl3pPr algn="l" rtl="0" eaLnBrk="1" fontAlgn="base" hangingPunct="1">
        <a:spcBef>
          <a:spcPct val="0"/>
        </a:spcBef>
        <a:spcAft>
          <a:spcPct val="0"/>
        </a:spcAft>
        <a:defRPr sz="4000" b="1">
          <a:solidFill>
            <a:srgbClr val="FFFFFF"/>
          </a:solidFill>
          <a:latin typeface="Arial" charset="0"/>
          <a:ea typeface="ＭＳ Ｐゴシック" charset="-128"/>
          <a:cs typeface="ＭＳ Ｐゴシック" charset="-128"/>
          <a:sym typeface="Arial" charset="0"/>
        </a:defRPr>
      </a:lvl3pPr>
      <a:lvl4pPr algn="l" rtl="0" eaLnBrk="1" fontAlgn="base" hangingPunct="1">
        <a:spcBef>
          <a:spcPct val="0"/>
        </a:spcBef>
        <a:spcAft>
          <a:spcPct val="0"/>
        </a:spcAft>
        <a:defRPr sz="4000" b="1">
          <a:solidFill>
            <a:srgbClr val="FFFFFF"/>
          </a:solidFill>
          <a:latin typeface="Arial" charset="0"/>
          <a:ea typeface="ＭＳ Ｐゴシック" charset="-128"/>
          <a:cs typeface="ＭＳ Ｐゴシック" charset="-128"/>
          <a:sym typeface="Arial" charset="0"/>
        </a:defRPr>
      </a:lvl4pPr>
      <a:lvl5pPr algn="l" rtl="0" eaLnBrk="1" fontAlgn="base" hangingPunct="1">
        <a:spcBef>
          <a:spcPct val="0"/>
        </a:spcBef>
        <a:spcAft>
          <a:spcPct val="0"/>
        </a:spcAft>
        <a:defRPr sz="4000" b="1">
          <a:solidFill>
            <a:srgbClr val="FFFFFF"/>
          </a:solidFill>
          <a:latin typeface="Arial" charset="0"/>
          <a:ea typeface="ＭＳ Ｐゴシック" charset="-128"/>
          <a:cs typeface="ＭＳ Ｐゴシック" charset="-128"/>
          <a:sym typeface="Arial" charset="0"/>
        </a:defRPr>
      </a:lvl5pPr>
      <a:lvl6pPr marL="457358"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6pPr>
      <a:lvl7pPr marL="914715"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7pPr>
      <a:lvl8pPr marL="1372071"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8pPr>
      <a:lvl9pPr marL="1829429"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9pPr>
    </p:titleStyle>
    <p:bodyStyle>
      <a:lvl1pPr marL="282575" indent="-282575" algn="l" rtl="0" eaLnBrk="1" fontAlgn="base" hangingPunct="1">
        <a:spcBef>
          <a:spcPts val="500"/>
        </a:spcBef>
        <a:spcAft>
          <a:spcPct val="0"/>
        </a:spcAft>
        <a:buClr>
          <a:srgbClr val="FFFFFF"/>
        </a:buClr>
        <a:buSzPct val="80000"/>
        <a:buFont typeface="Wingdings" charset="2"/>
        <a:buChar char="§"/>
        <a:defRPr sz="3200">
          <a:solidFill>
            <a:srgbClr val="FFFFFF"/>
          </a:solidFill>
          <a:latin typeface="+mn-lt"/>
          <a:ea typeface="ＭＳ Ｐゴシック" charset="-128"/>
          <a:cs typeface="ＭＳ Ｐゴシック" charset="-128"/>
          <a:sym typeface="Arial" charset="0"/>
        </a:defRPr>
      </a:lvl1pPr>
      <a:lvl2pPr marL="566738" indent="-282575" algn="l" rtl="0" eaLnBrk="1" fontAlgn="base" hangingPunct="1">
        <a:spcBef>
          <a:spcPts val="500"/>
        </a:spcBef>
        <a:spcAft>
          <a:spcPct val="0"/>
        </a:spcAft>
        <a:buClr>
          <a:srgbClr val="FFFFFF"/>
        </a:buClr>
        <a:buSzPct val="80000"/>
        <a:buFont typeface="Wingdings" charset="2"/>
        <a:buChar char="§"/>
        <a:defRPr sz="2800">
          <a:solidFill>
            <a:srgbClr val="FFFFFF"/>
          </a:solidFill>
          <a:latin typeface="+mn-lt"/>
          <a:ea typeface="ＭＳ Ｐゴシック" charset="-128"/>
          <a:cs typeface="+mn-cs"/>
          <a:sym typeface="Arial" charset="0"/>
        </a:defRPr>
      </a:lvl2pPr>
      <a:lvl3pPr marL="908050" indent="-254000" algn="l" rtl="0" eaLnBrk="1" fontAlgn="base" hangingPunct="1">
        <a:spcBef>
          <a:spcPts val="400"/>
        </a:spcBef>
        <a:spcAft>
          <a:spcPct val="0"/>
        </a:spcAft>
        <a:buClr>
          <a:srgbClr val="FFFFFF"/>
        </a:buClr>
        <a:buSzPct val="80000"/>
        <a:buFont typeface="Wingdings" charset="2"/>
        <a:buChar char="§"/>
        <a:defRPr sz="2400">
          <a:solidFill>
            <a:srgbClr val="FFFFFF"/>
          </a:solidFill>
          <a:latin typeface="+mn-lt"/>
          <a:ea typeface="ＭＳ Ｐゴシック" charset="-128"/>
          <a:cs typeface="+mn-cs"/>
          <a:sym typeface="Arial" charset="0"/>
        </a:defRPr>
      </a:lvl3pPr>
      <a:lvl4pPr marL="1420813" indent="-227013" algn="l" rtl="0" eaLnBrk="1" fontAlgn="base" hangingPunct="1">
        <a:spcBef>
          <a:spcPts val="300"/>
        </a:spcBef>
        <a:spcAft>
          <a:spcPct val="0"/>
        </a:spcAft>
        <a:buClr>
          <a:srgbClr val="FFFFFF"/>
        </a:buClr>
        <a:buSzPct val="80000"/>
        <a:buFont typeface="Wingdings" charset="2"/>
        <a:buChar char="§"/>
        <a:defRPr sz="2100">
          <a:solidFill>
            <a:srgbClr val="FFFFFF"/>
          </a:solidFill>
          <a:latin typeface="+mn-lt"/>
          <a:ea typeface="ＭＳ Ｐゴシック" charset="-128"/>
          <a:cs typeface="+mn-cs"/>
          <a:sym typeface="Arial" charset="0"/>
        </a:defRPr>
      </a:lvl4pPr>
      <a:lvl5pPr marL="1876425" indent="-204788" algn="l" rtl="0" eaLnBrk="1" fontAlgn="base" hangingPunct="1">
        <a:spcBef>
          <a:spcPts val="300"/>
        </a:spcBef>
        <a:spcAft>
          <a:spcPct val="0"/>
        </a:spcAft>
        <a:buClr>
          <a:srgbClr val="FFFFFF"/>
        </a:buClr>
        <a:buSzPct val="80000"/>
        <a:buFont typeface="Wingdings" charset="2"/>
        <a:buChar char="§"/>
        <a:defRPr sz="2000">
          <a:solidFill>
            <a:srgbClr val="FFFFFF"/>
          </a:solidFill>
          <a:latin typeface="+mn-lt"/>
          <a:ea typeface="ＭＳ Ｐゴシック" charset="-128"/>
          <a:cs typeface="+mn-cs"/>
          <a:sym typeface="Arial" charset="0"/>
        </a:defRPr>
      </a:lvl5pPr>
      <a:lvl6pPr marL="2336016"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6pPr>
      <a:lvl7pPr marL="2793373"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7pPr>
      <a:lvl8pPr marL="3250731"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8pPr>
      <a:lvl9pPr marL="3708087"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9pPr>
    </p:bodyStyle>
    <p:otherStyle>
      <a:defPPr>
        <a:defRPr lang="en-US"/>
      </a:defPPr>
      <a:lvl1pPr marL="0" algn="l" defTabSz="914715" rtl="0" eaLnBrk="1" latinLnBrk="0" hangingPunct="1">
        <a:defRPr sz="1800" kern="1200">
          <a:solidFill>
            <a:schemeClr val="tx1"/>
          </a:solidFill>
          <a:latin typeface="+mn-lt"/>
          <a:ea typeface="+mn-ea"/>
          <a:cs typeface="+mn-cs"/>
        </a:defRPr>
      </a:lvl1pPr>
      <a:lvl2pPr marL="457358" algn="l" defTabSz="914715" rtl="0" eaLnBrk="1" latinLnBrk="0" hangingPunct="1">
        <a:defRPr sz="1800" kern="1200">
          <a:solidFill>
            <a:schemeClr val="tx1"/>
          </a:solidFill>
          <a:latin typeface="+mn-lt"/>
          <a:ea typeface="+mn-ea"/>
          <a:cs typeface="+mn-cs"/>
        </a:defRPr>
      </a:lvl2pPr>
      <a:lvl3pPr marL="914715" algn="l" defTabSz="914715" rtl="0" eaLnBrk="1" latinLnBrk="0" hangingPunct="1">
        <a:defRPr sz="1800" kern="1200">
          <a:solidFill>
            <a:schemeClr val="tx1"/>
          </a:solidFill>
          <a:latin typeface="+mn-lt"/>
          <a:ea typeface="+mn-ea"/>
          <a:cs typeface="+mn-cs"/>
        </a:defRPr>
      </a:lvl3pPr>
      <a:lvl4pPr marL="1372071" algn="l" defTabSz="914715" rtl="0" eaLnBrk="1" latinLnBrk="0" hangingPunct="1">
        <a:defRPr sz="1800" kern="1200">
          <a:solidFill>
            <a:schemeClr val="tx1"/>
          </a:solidFill>
          <a:latin typeface="+mn-lt"/>
          <a:ea typeface="+mn-ea"/>
          <a:cs typeface="+mn-cs"/>
        </a:defRPr>
      </a:lvl4pPr>
      <a:lvl5pPr marL="1829429" algn="l" defTabSz="914715" rtl="0" eaLnBrk="1" latinLnBrk="0" hangingPunct="1">
        <a:defRPr sz="1800" kern="1200">
          <a:solidFill>
            <a:schemeClr val="tx1"/>
          </a:solidFill>
          <a:latin typeface="+mn-lt"/>
          <a:ea typeface="+mn-ea"/>
          <a:cs typeface="+mn-cs"/>
        </a:defRPr>
      </a:lvl5pPr>
      <a:lvl6pPr marL="2286785" algn="l" defTabSz="914715" rtl="0" eaLnBrk="1" latinLnBrk="0" hangingPunct="1">
        <a:defRPr sz="1800" kern="1200">
          <a:solidFill>
            <a:schemeClr val="tx1"/>
          </a:solidFill>
          <a:latin typeface="+mn-lt"/>
          <a:ea typeface="+mn-ea"/>
          <a:cs typeface="+mn-cs"/>
        </a:defRPr>
      </a:lvl6pPr>
      <a:lvl7pPr marL="2744143" algn="l" defTabSz="914715" rtl="0" eaLnBrk="1" latinLnBrk="0" hangingPunct="1">
        <a:defRPr sz="1800" kern="1200">
          <a:solidFill>
            <a:schemeClr val="tx1"/>
          </a:solidFill>
          <a:latin typeface="+mn-lt"/>
          <a:ea typeface="+mn-ea"/>
          <a:cs typeface="+mn-cs"/>
        </a:defRPr>
      </a:lvl7pPr>
      <a:lvl8pPr marL="3201501" algn="l" defTabSz="914715" rtl="0" eaLnBrk="1" latinLnBrk="0" hangingPunct="1">
        <a:defRPr sz="1800" kern="1200">
          <a:solidFill>
            <a:schemeClr val="tx1"/>
          </a:solidFill>
          <a:latin typeface="+mn-lt"/>
          <a:ea typeface="+mn-ea"/>
          <a:cs typeface="+mn-cs"/>
        </a:defRPr>
      </a:lvl8pPr>
      <a:lvl9pPr marL="3658857" algn="l" defTabSz="9147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593725" y="363538"/>
            <a:ext cx="11761788" cy="1417637"/>
          </a:xfrm>
          <a:prstGeom prst="rect">
            <a:avLst/>
          </a:prstGeom>
          <a:noFill/>
          <a:ln w="12700">
            <a:noFill/>
            <a:miter lim="800000"/>
            <a:headEnd/>
            <a:tailEnd/>
          </a:ln>
        </p:spPr>
        <p:txBody>
          <a:bodyPr vert="horz" wrap="square" lIns="0" tIns="0" rIns="0" bIns="0" numCol="1" anchor="ctr" anchorCtr="0" compatLnSpc="1">
            <a:prstTxWarp prst="textNoShape">
              <a:avLst/>
            </a:prstTxWarp>
          </a:bodyPr>
          <a:lstStyle/>
          <a:p>
            <a:pPr lvl="0"/>
            <a:r>
              <a:rPr lang="en-US">
                <a:sym typeface="Arial" charset="0"/>
              </a:rPr>
              <a:t>Click to edit Master title style</a:t>
            </a:r>
          </a:p>
        </p:txBody>
      </p:sp>
      <p:sp>
        <p:nvSpPr>
          <p:cNvPr id="7171" name="Rectangle 2"/>
          <p:cNvSpPr>
            <a:spLocks noGrp="1" noChangeArrowheads="1"/>
          </p:cNvSpPr>
          <p:nvPr>
            <p:ph type="body" idx="1"/>
          </p:nvPr>
        </p:nvSpPr>
        <p:spPr bwMode="auto">
          <a:xfrm>
            <a:off x="593725" y="2146300"/>
            <a:ext cx="11761788" cy="669925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9" name="Rectangle 8"/>
          <p:cNvSpPr/>
          <p:nvPr/>
        </p:nvSpPr>
        <p:spPr bwMode="auto">
          <a:xfrm>
            <a:off x="12700" y="8993188"/>
            <a:ext cx="12992100" cy="755650"/>
          </a:xfrm>
          <a:prstGeom prst="rect">
            <a:avLst/>
          </a:prstGeom>
          <a:solidFill>
            <a:srgbClr val="000000"/>
          </a:solidFill>
          <a:ln w="25400" cap="flat" cmpd="sng" algn="ctr">
            <a:noFill/>
            <a:prstDash val="solid"/>
            <a:round/>
            <a:headEnd type="none" w="med" len="med"/>
            <a:tailEnd type="none" w="med" len="med"/>
          </a:ln>
          <a:effectLst/>
        </p:spPr>
        <p:txBody>
          <a:bodyPr/>
          <a:lstStyle/>
          <a:p>
            <a:pPr algn="ctr" defTabSz="914400">
              <a:defRPr/>
            </a:pPr>
            <a:endParaRPr lang="en-US" sz="3200" dirty="0">
              <a:solidFill>
                <a:srgbClr val="000000"/>
              </a:solidFill>
              <a:latin typeface="Gill Sans" charset="0"/>
              <a:ea typeface="ヒラギノ角ゴ Pro W3" charset="0"/>
              <a:cs typeface="ヒラギノ角ゴ Pro W3" charset="0"/>
              <a:sym typeface="Gill Sans" charset="0"/>
            </a:endParaRPr>
          </a:p>
        </p:txBody>
      </p:sp>
      <p:pic>
        <p:nvPicPr>
          <p:cNvPr id="7173" name="Picture 4" descr="au_2010_logo_long_white_large.png"/>
          <p:cNvPicPr>
            <a:picLocks noChangeAspect="1"/>
          </p:cNvPicPr>
          <p:nvPr/>
        </p:nvPicPr>
        <p:blipFill>
          <a:blip r:embed="rId6" cstate="print"/>
          <a:srcRect/>
          <a:stretch>
            <a:fillRect/>
          </a:stretch>
        </p:blipFill>
        <p:spPr bwMode="auto">
          <a:xfrm>
            <a:off x="152400" y="9145588"/>
            <a:ext cx="3000375" cy="419100"/>
          </a:xfrm>
          <a:prstGeom prst="rect">
            <a:avLst/>
          </a:prstGeom>
          <a:noFill/>
          <a:ln w="9525">
            <a:noFill/>
            <a:miter lim="800000"/>
            <a:headEnd/>
            <a:tailEnd/>
          </a:ln>
        </p:spPr>
      </p:pic>
      <p:sp>
        <p:nvSpPr>
          <p:cNvPr id="11" name="Slide Number Placeholder 6"/>
          <p:cNvSpPr>
            <a:spLocks noGrp="1"/>
          </p:cNvSpPr>
          <p:nvPr>
            <p:ph type="sldNum" sz="quarter" idx="4"/>
          </p:nvPr>
        </p:nvSpPr>
        <p:spPr>
          <a:xfrm>
            <a:off x="9871075" y="9107488"/>
            <a:ext cx="3035300" cy="520700"/>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defRPr>
            </a:lvl1pPr>
          </a:lstStyle>
          <a:p>
            <a:pPr>
              <a:defRPr/>
            </a:pPr>
            <a:fld id="{E8C38D08-5575-2049-A021-C7E526F453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Lst>
  <p:transition/>
  <p:txStyles>
    <p:titleStyle>
      <a:lvl1pPr algn="l" rtl="0" eaLnBrk="0" fontAlgn="base" hangingPunct="0">
        <a:spcBef>
          <a:spcPct val="0"/>
        </a:spcBef>
        <a:spcAft>
          <a:spcPct val="0"/>
        </a:spcAft>
        <a:defRPr sz="4000" b="1">
          <a:solidFill>
            <a:schemeClr val="tx1"/>
          </a:solidFill>
          <a:latin typeface="+mj-lt"/>
          <a:ea typeface="ＭＳ Ｐゴシック" charset="-128"/>
          <a:cs typeface="ＭＳ Ｐゴシック" charset="-128"/>
          <a:sym typeface="Arial" charset="0"/>
        </a:defRPr>
      </a:lvl1pPr>
      <a:lvl2pPr algn="l" rtl="0" eaLnBrk="0" fontAlgn="base" hangingPunct="0">
        <a:spcBef>
          <a:spcPct val="0"/>
        </a:spcBef>
        <a:spcAft>
          <a:spcPct val="0"/>
        </a:spcAft>
        <a:defRPr sz="4000" b="1">
          <a:solidFill>
            <a:schemeClr val="tx1"/>
          </a:solidFill>
          <a:latin typeface="Arial" charset="0"/>
          <a:ea typeface="ＭＳ Ｐゴシック" charset="-128"/>
          <a:cs typeface="ＭＳ Ｐゴシック" charset="-128"/>
          <a:sym typeface="Arial" charset="0"/>
        </a:defRPr>
      </a:lvl2pPr>
      <a:lvl3pPr algn="l" rtl="0" eaLnBrk="0" fontAlgn="base" hangingPunct="0">
        <a:spcBef>
          <a:spcPct val="0"/>
        </a:spcBef>
        <a:spcAft>
          <a:spcPct val="0"/>
        </a:spcAft>
        <a:defRPr sz="4000" b="1">
          <a:solidFill>
            <a:schemeClr val="tx1"/>
          </a:solidFill>
          <a:latin typeface="Arial" charset="0"/>
          <a:ea typeface="ＭＳ Ｐゴシック" charset="-128"/>
          <a:cs typeface="ＭＳ Ｐゴシック" charset="-128"/>
          <a:sym typeface="Arial" charset="0"/>
        </a:defRPr>
      </a:lvl3pPr>
      <a:lvl4pPr algn="l" rtl="0" eaLnBrk="0" fontAlgn="base" hangingPunct="0">
        <a:spcBef>
          <a:spcPct val="0"/>
        </a:spcBef>
        <a:spcAft>
          <a:spcPct val="0"/>
        </a:spcAft>
        <a:defRPr sz="4000" b="1">
          <a:solidFill>
            <a:schemeClr val="tx1"/>
          </a:solidFill>
          <a:latin typeface="Arial" charset="0"/>
          <a:ea typeface="ＭＳ Ｐゴシック" charset="-128"/>
          <a:cs typeface="ＭＳ Ｐゴシック" charset="-128"/>
          <a:sym typeface="Arial" charset="0"/>
        </a:defRPr>
      </a:lvl4pPr>
      <a:lvl5pPr algn="l" rtl="0" eaLnBrk="0" fontAlgn="base" hangingPunct="0">
        <a:spcBef>
          <a:spcPct val="0"/>
        </a:spcBef>
        <a:spcAft>
          <a:spcPct val="0"/>
        </a:spcAft>
        <a:defRPr sz="4000" b="1">
          <a:solidFill>
            <a:schemeClr val="tx1"/>
          </a:solidFill>
          <a:latin typeface="Arial" charset="0"/>
          <a:ea typeface="ＭＳ Ｐゴシック" charset="-128"/>
          <a:cs typeface="ＭＳ Ｐゴシック" charset="-128"/>
          <a:sym typeface="Arial" charset="0"/>
        </a:defRPr>
      </a:lvl5pPr>
      <a:lvl6pPr marL="457358"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6pPr>
      <a:lvl7pPr marL="914715"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7pPr>
      <a:lvl8pPr marL="1372071"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8pPr>
      <a:lvl9pPr marL="1829429"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9pPr>
    </p:titleStyle>
    <p:bodyStyle>
      <a:lvl1pPr marL="282575" indent="-282575" algn="l" rtl="0" eaLnBrk="0" fontAlgn="base" hangingPunct="0">
        <a:spcBef>
          <a:spcPts val="500"/>
        </a:spcBef>
        <a:spcAft>
          <a:spcPct val="0"/>
        </a:spcAft>
        <a:buClr>
          <a:schemeClr val="tx2"/>
        </a:buClr>
        <a:buSzPct val="80000"/>
        <a:buFont typeface="Wingdings" charset="2"/>
        <a:buChar char="§"/>
        <a:defRPr sz="3200">
          <a:solidFill>
            <a:schemeClr val="tx1"/>
          </a:solidFill>
          <a:latin typeface="+mn-lt"/>
          <a:ea typeface="ＭＳ Ｐゴシック" charset="-128"/>
          <a:cs typeface="ＭＳ Ｐゴシック" charset="-128"/>
          <a:sym typeface="Arial" charset="0"/>
        </a:defRPr>
      </a:lvl1pPr>
      <a:lvl2pPr marL="566738" indent="-282575" algn="l" rtl="0" eaLnBrk="0" fontAlgn="base" hangingPunct="0">
        <a:spcBef>
          <a:spcPts val="500"/>
        </a:spcBef>
        <a:spcAft>
          <a:spcPct val="0"/>
        </a:spcAft>
        <a:buClr>
          <a:schemeClr val="tx2"/>
        </a:buClr>
        <a:buSzPct val="80000"/>
        <a:buFont typeface="Wingdings" charset="2"/>
        <a:buChar char="§"/>
        <a:defRPr sz="2800">
          <a:solidFill>
            <a:schemeClr val="tx1"/>
          </a:solidFill>
          <a:latin typeface="+mn-lt"/>
          <a:ea typeface="ＭＳ Ｐゴシック" charset="-128"/>
          <a:cs typeface="+mn-cs"/>
          <a:sym typeface="Arial" charset="0"/>
        </a:defRPr>
      </a:lvl2pPr>
      <a:lvl3pPr marL="908050" indent="-254000" algn="l" rtl="0" eaLnBrk="0" fontAlgn="base" hangingPunct="0">
        <a:spcBef>
          <a:spcPts val="400"/>
        </a:spcBef>
        <a:spcAft>
          <a:spcPct val="0"/>
        </a:spcAft>
        <a:buClr>
          <a:schemeClr val="tx2"/>
        </a:buClr>
        <a:buSzPct val="80000"/>
        <a:buFont typeface="Wingdings" charset="2"/>
        <a:buChar char="§"/>
        <a:defRPr sz="2400">
          <a:solidFill>
            <a:schemeClr val="tx1"/>
          </a:solidFill>
          <a:latin typeface="+mn-lt"/>
          <a:ea typeface="ＭＳ Ｐゴシック" charset="-128"/>
          <a:cs typeface="+mn-cs"/>
          <a:sym typeface="Arial" charset="0"/>
        </a:defRPr>
      </a:lvl3pPr>
      <a:lvl4pPr marL="1420813" indent="-227013" algn="l" rtl="0" eaLnBrk="0" fontAlgn="base" hangingPunct="0">
        <a:spcBef>
          <a:spcPts val="300"/>
        </a:spcBef>
        <a:spcAft>
          <a:spcPct val="0"/>
        </a:spcAft>
        <a:buClr>
          <a:schemeClr val="tx2"/>
        </a:buClr>
        <a:buSzPct val="80000"/>
        <a:buFont typeface="Wingdings" charset="2"/>
        <a:buChar char="§"/>
        <a:defRPr sz="2100">
          <a:solidFill>
            <a:schemeClr val="tx1"/>
          </a:solidFill>
          <a:latin typeface="+mn-lt"/>
          <a:ea typeface="ＭＳ Ｐゴシック" charset="-128"/>
          <a:cs typeface="+mn-cs"/>
          <a:sym typeface="Arial" charset="0"/>
        </a:defRPr>
      </a:lvl4pPr>
      <a:lvl5pPr marL="1876425" indent="-204788" algn="l" rtl="0" eaLnBrk="0" fontAlgn="base" hangingPunct="0">
        <a:spcBef>
          <a:spcPts val="300"/>
        </a:spcBef>
        <a:spcAft>
          <a:spcPct val="0"/>
        </a:spcAft>
        <a:buClr>
          <a:schemeClr val="tx2"/>
        </a:buClr>
        <a:buSzPct val="80000"/>
        <a:buFont typeface="Wingdings" charset="2"/>
        <a:buChar char="§"/>
        <a:defRPr sz="2000">
          <a:solidFill>
            <a:schemeClr val="tx1"/>
          </a:solidFill>
          <a:latin typeface="+mn-lt"/>
          <a:ea typeface="ＭＳ Ｐゴシック" charset="-128"/>
          <a:cs typeface="+mn-cs"/>
          <a:sym typeface="Arial" charset="0"/>
        </a:defRPr>
      </a:lvl5pPr>
      <a:lvl6pPr marL="2336016"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6pPr>
      <a:lvl7pPr marL="2793373"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7pPr>
      <a:lvl8pPr marL="3250731"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8pPr>
      <a:lvl9pPr marL="3708087"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9pPr>
    </p:bodyStyle>
    <p:otherStyle>
      <a:defPPr>
        <a:defRPr lang="en-US"/>
      </a:defPPr>
      <a:lvl1pPr marL="0" algn="l" defTabSz="914715" rtl="0" eaLnBrk="1" latinLnBrk="0" hangingPunct="1">
        <a:defRPr sz="1800" kern="1200">
          <a:solidFill>
            <a:schemeClr val="tx1"/>
          </a:solidFill>
          <a:latin typeface="+mn-lt"/>
          <a:ea typeface="+mn-ea"/>
          <a:cs typeface="+mn-cs"/>
        </a:defRPr>
      </a:lvl1pPr>
      <a:lvl2pPr marL="457358" algn="l" defTabSz="914715" rtl="0" eaLnBrk="1" latinLnBrk="0" hangingPunct="1">
        <a:defRPr sz="1800" kern="1200">
          <a:solidFill>
            <a:schemeClr val="tx1"/>
          </a:solidFill>
          <a:latin typeface="+mn-lt"/>
          <a:ea typeface="+mn-ea"/>
          <a:cs typeface="+mn-cs"/>
        </a:defRPr>
      </a:lvl2pPr>
      <a:lvl3pPr marL="914715" algn="l" defTabSz="914715" rtl="0" eaLnBrk="1" latinLnBrk="0" hangingPunct="1">
        <a:defRPr sz="1800" kern="1200">
          <a:solidFill>
            <a:schemeClr val="tx1"/>
          </a:solidFill>
          <a:latin typeface="+mn-lt"/>
          <a:ea typeface="+mn-ea"/>
          <a:cs typeface="+mn-cs"/>
        </a:defRPr>
      </a:lvl3pPr>
      <a:lvl4pPr marL="1372071" algn="l" defTabSz="914715" rtl="0" eaLnBrk="1" latinLnBrk="0" hangingPunct="1">
        <a:defRPr sz="1800" kern="1200">
          <a:solidFill>
            <a:schemeClr val="tx1"/>
          </a:solidFill>
          <a:latin typeface="+mn-lt"/>
          <a:ea typeface="+mn-ea"/>
          <a:cs typeface="+mn-cs"/>
        </a:defRPr>
      </a:lvl4pPr>
      <a:lvl5pPr marL="1829429" algn="l" defTabSz="914715" rtl="0" eaLnBrk="1" latinLnBrk="0" hangingPunct="1">
        <a:defRPr sz="1800" kern="1200">
          <a:solidFill>
            <a:schemeClr val="tx1"/>
          </a:solidFill>
          <a:latin typeface="+mn-lt"/>
          <a:ea typeface="+mn-ea"/>
          <a:cs typeface="+mn-cs"/>
        </a:defRPr>
      </a:lvl5pPr>
      <a:lvl6pPr marL="2286785" algn="l" defTabSz="914715" rtl="0" eaLnBrk="1" latinLnBrk="0" hangingPunct="1">
        <a:defRPr sz="1800" kern="1200">
          <a:solidFill>
            <a:schemeClr val="tx1"/>
          </a:solidFill>
          <a:latin typeface="+mn-lt"/>
          <a:ea typeface="+mn-ea"/>
          <a:cs typeface="+mn-cs"/>
        </a:defRPr>
      </a:lvl6pPr>
      <a:lvl7pPr marL="2744143" algn="l" defTabSz="914715" rtl="0" eaLnBrk="1" latinLnBrk="0" hangingPunct="1">
        <a:defRPr sz="1800" kern="1200">
          <a:solidFill>
            <a:schemeClr val="tx1"/>
          </a:solidFill>
          <a:latin typeface="+mn-lt"/>
          <a:ea typeface="+mn-ea"/>
          <a:cs typeface="+mn-cs"/>
        </a:defRPr>
      </a:lvl7pPr>
      <a:lvl8pPr marL="3201501" algn="l" defTabSz="914715" rtl="0" eaLnBrk="1" latinLnBrk="0" hangingPunct="1">
        <a:defRPr sz="1800" kern="1200">
          <a:solidFill>
            <a:schemeClr val="tx1"/>
          </a:solidFill>
          <a:latin typeface="+mn-lt"/>
          <a:ea typeface="+mn-ea"/>
          <a:cs typeface="+mn-cs"/>
        </a:defRPr>
      </a:lvl8pPr>
      <a:lvl9pPr marL="3658857" algn="l" defTabSz="9147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www.ngs.noaa.gov/cgi-bin/ds_lookup.prl?Item=DSDATA.TXT"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Design_Academy_2011_16x9.jpg"/>
          <p:cNvPicPr>
            <a:picLocks noChangeAspect="1"/>
          </p:cNvPicPr>
          <p:nvPr/>
        </p:nvPicPr>
        <p:blipFill>
          <a:blip r:embed="rId3" cstate="print"/>
          <a:srcRect t="4865" r="22644"/>
          <a:stretch>
            <a:fillRect/>
          </a:stretch>
        </p:blipFill>
        <p:spPr bwMode="auto">
          <a:xfrm>
            <a:off x="11113" y="-25400"/>
            <a:ext cx="13000037" cy="8993188"/>
          </a:xfrm>
          <a:prstGeom prst="rect">
            <a:avLst/>
          </a:prstGeom>
          <a:noFill/>
          <a:ln w="9525">
            <a:noFill/>
            <a:miter lim="800000"/>
            <a:headEnd/>
            <a:tailEnd/>
          </a:ln>
        </p:spPr>
      </p:pic>
      <p:sp>
        <p:nvSpPr>
          <p:cNvPr id="14339" name="Rectangle 4"/>
          <p:cNvSpPr>
            <a:spLocks noChangeArrowheads="1"/>
          </p:cNvSpPr>
          <p:nvPr/>
        </p:nvSpPr>
        <p:spPr bwMode="ltGray">
          <a:xfrm>
            <a:off x="0" y="4572000"/>
            <a:ext cx="13011150" cy="4421188"/>
          </a:xfrm>
          <a:prstGeom prst="rect">
            <a:avLst/>
          </a:prstGeom>
          <a:solidFill>
            <a:schemeClr val="bg1">
              <a:alpha val="74901"/>
            </a:schemeClr>
          </a:solidFill>
          <a:ln w="25400">
            <a:noFill/>
            <a:round/>
            <a:headEnd/>
            <a:tailEnd/>
          </a:ln>
        </p:spPr>
        <p:txBody>
          <a:bodyPr lIns="91435" tIns="45717" rIns="91435" bIns="45717">
            <a:prstTxWarp prst="textNoShape">
              <a:avLst/>
            </a:prstTxWarp>
          </a:bodyPr>
          <a:lstStyle/>
          <a:p>
            <a:pPr algn="ctr" defTabSz="912813"/>
            <a:endParaRPr lang="en-US" sz="3100">
              <a:solidFill>
                <a:schemeClr val="bg1"/>
              </a:solidFill>
              <a:latin typeface="Gill Sans" charset="0"/>
              <a:sym typeface="Gill Sans" charset="0"/>
            </a:endParaRPr>
          </a:p>
        </p:txBody>
      </p:sp>
      <p:sp>
        <p:nvSpPr>
          <p:cNvPr id="14340" name="Rectangle 3"/>
          <p:cNvSpPr>
            <a:spLocks noGrp="1" noChangeArrowheads="1"/>
          </p:cNvSpPr>
          <p:nvPr>
            <p:ph type="title"/>
          </p:nvPr>
        </p:nvSpPr>
        <p:spPr>
          <a:xfrm>
            <a:off x="561975" y="5029200"/>
            <a:ext cx="11887200" cy="1754188"/>
          </a:xfrm>
        </p:spPr>
        <p:txBody>
          <a:bodyPr anchor="t"/>
          <a:lstStyle/>
          <a:p>
            <a:r>
              <a:rPr lang="en-US" sz="4800" dirty="0" smtClean="0"/>
              <a:t>Solving the “Grid To Ground” Problem with Custom Coordinate Systems</a:t>
            </a:r>
            <a:endParaRPr lang="en-US" sz="4800" dirty="0"/>
          </a:p>
        </p:txBody>
      </p:sp>
      <p:sp>
        <p:nvSpPr>
          <p:cNvPr id="14341" name="Rectangle 4"/>
          <p:cNvSpPr>
            <a:spLocks noGrp="1" noChangeArrowheads="1"/>
          </p:cNvSpPr>
          <p:nvPr>
            <p:ph idx="1"/>
          </p:nvPr>
        </p:nvSpPr>
        <p:spPr>
          <a:xfrm>
            <a:off x="561975" y="6859587"/>
            <a:ext cx="9034463" cy="1371600"/>
          </a:xfrm>
        </p:spPr>
        <p:txBody>
          <a:bodyPr/>
          <a:lstStyle/>
          <a:p>
            <a:pPr marL="0" indent="0">
              <a:spcBef>
                <a:spcPct val="0"/>
              </a:spcBef>
              <a:buFont typeface="Wingdings" charset="2"/>
              <a:buNone/>
            </a:pPr>
            <a:r>
              <a:rPr lang="en-US" dirty="0" smtClean="0"/>
              <a:t>Richard Sincovec, LSI</a:t>
            </a:r>
            <a:endParaRPr lang="en-US" dirty="0"/>
          </a:p>
          <a:p>
            <a:pPr marL="0" indent="0">
              <a:spcBef>
                <a:spcPts val="200"/>
              </a:spcBef>
              <a:buFont typeface="Wingdings" charset="2"/>
              <a:buNone/>
            </a:pPr>
            <a:r>
              <a:rPr lang="en-US" sz="2400" dirty="0" smtClean="0"/>
              <a:t>President, </a:t>
            </a:r>
            <a:r>
              <a:rPr lang="en-US" sz="2400" dirty="0" err="1" smtClean="0"/>
              <a:t>Quux</a:t>
            </a:r>
            <a:r>
              <a:rPr lang="en-US" sz="2400" dirty="0" smtClean="0"/>
              <a:t> Software</a:t>
            </a:r>
          </a:p>
          <a:p>
            <a:pPr marL="0" indent="0">
              <a:spcBef>
                <a:spcPts val="200"/>
              </a:spcBef>
              <a:buFont typeface="Wingdings" charset="2"/>
              <a:buNone/>
            </a:pPr>
            <a:r>
              <a:rPr lang="en-US" sz="2400" dirty="0" smtClean="0"/>
              <a:t>Manager of Technology, Edward-James Surveying</a:t>
            </a:r>
            <a:endParaRPr lang="en-US" sz="2400" dirty="0"/>
          </a:p>
        </p:txBody>
      </p:sp>
      <p:sp>
        <p:nvSpPr>
          <p:cNvPr id="7" name="TextBox 5"/>
          <p:cNvSpPr txBox="1">
            <a:spLocks noChangeArrowheads="1"/>
          </p:cNvSpPr>
          <p:nvPr/>
        </p:nvSpPr>
        <p:spPr bwMode="auto">
          <a:xfrm>
            <a:off x="7191375" y="153988"/>
            <a:ext cx="5715000" cy="246062"/>
          </a:xfrm>
          <a:prstGeom prst="rect">
            <a:avLst/>
          </a:prstGeom>
          <a:noFill/>
          <a:ln w="9525">
            <a:noFill/>
            <a:miter lim="800000"/>
            <a:headEnd/>
            <a:tailEnd/>
          </a:ln>
        </p:spPr>
        <p:txBody>
          <a:bodyPr>
            <a:spAutoFit/>
          </a:bodyPr>
          <a:lstStyle/>
          <a:p>
            <a:pPr algn="r"/>
            <a:r>
              <a:rPr lang="en-US" sz="1000" dirty="0">
                <a:solidFill>
                  <a:srgbClr val="BFBFBF"/>
                </a:solidFill>
              </a:rPr>
              <a:t>Image courtesy of Hobart, </a:t>
            </a:r>
            <a:r>
              <a:rPr lang="en-US" sz="1000" dirty="0" err="1">
                <a:solidFill>
                  <a:srgbClr val="BFBFBF"/>
                </a:solidFill>
              </a:rPr>
              <a:t>Yañez</a:t>
            </a:r>
            <a:r>
              <a:rPr lang="en-US" sz="1000" dirty="0">
                <a:solidFill>
                  <a:srgbClr val="BFBFBF"/>
                </a:solidFill>
              </a:rPr>
              <a:t>, Ramos, Maguey, and </a:t>
            </a:r>
            <a:r>
              <a:rPr lang="en-US" sz="1000" dirty="0" err="1">
                <a:solidFill>
                  <a:srgbClr val="BFBFBF"/>
                </a:solidFill>
              </a:rPr>
              <a:t>Martínez</a:t>
            </a:r>
            <a:endParaRPr lang="en-US" sz="1000" dirty="0">
              <a:solidFill>
                <a:srgbClr val="BFBFBF"/>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Ellipsoid</a:t>
            </a:r>
            <a:endParaRPr lang="en-US" dirty="0"/>
          </a:p>
        </p:txBody>
      </p:sp>
      <p:sp>
        <p:nvSpPr>
          <p:cNvPr id="5" name="Content Placeholder 4"/>
          <p:cNvSpPr>
            <a:spLocks noGrp="1"/>
          </p:cNvSpPr>
          <p:nvPr>
            <p:ph idx="1"/>
          </p:nvPr>
        </p:nvSpPr>
        <p:spPr/>
        <p:txBody>
          <a:bodyPr/>
          <a:lstStyle/>
          <a:p>
            <a:pPr>
              <a:spcBef>
                <a:spcPts val="1800"/>
              </a:spcBef>
            </a:pPr>
            <a:r>
              <a:rPr lang="en-US" dirty="0" smtClean="0"/>
              <a:t>Simply a mathematical construct, approximating the roughly-ovoid shape of the Earth.</a:t>
            </a:r>
          </a:p>
          <a:p>
            <a:pPr>
              <a:spcBef>
                <a:spcPts val="1800"/>
              </a:spcBef>
            </a:pPr>
            <a:r>
              <a:rPr lang="en-US" dirty="0" smtClean="0"/>
              <a:t>Ellipsoid parameters may be specified in a variety of ways, but most-commonly by the Major Axis and Flattening Coefficient.</a:t>
            </a:r>
            <a:endParaRPr lang="en-US" dirty="0"/>
          </a:p>
        </p:txBody>
      </p:sp>
      <p:sp>
        <p:nvSpPr>
          <p:cNvPr id="6" name="Oval 5"/>
          <p:cNvSpPr/>
          <p:nvPr/>
        </p:nvSpPr>
        <p:spPr>
          <a:xfrm>
            <a:off x="4067175" y="5564187"/>
            <a:ext cx="3794919" cy="2384989"/>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endParaRPr lang="en-US"/>
          </a:p>
        </p:txBody>
      </p:sp>
      <p:cxnSp>
        <p:nvCxnSpPr>
          <p:cNvPr id="8" name="Straight Connector 7"/>
          <p:cNvCxnSpPr>
            <a:stCxn id="6" idx="2"/>
            <a:endCxn id="6" idx="6"/>
          </p:cNvCxnSpPr>
          <p:nvPr/>
        </p:nvCxnSpPr>
        <p:spPr>
          <a:xfrm rot="10800000" flipH="1">
            <a:off x="4067175" y="6756682"/>
            <a:ext cx="3794919"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a:endCxn id="6" idx="4"/>
          </p:cNvCxnSpPr>
          <p:nvPr/>
        </p:nvCxnSpPr>
        <p:spPr>
          <a:xfrm rot="16200000" flipH="1">
            <a:off x="4772140" y="6756682"/>
            <a:ext cx="2384989"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Line Callout 2 28"/>
          <p:cNvSpPr/>
          <p:nvPr/>
        </p:nvSpPr>
        <p:spPr>
          <a:xfrm>
            <a:off x="2115503" y="5347370"/>
            <a:ext cx="1843246" cy="542043"/>
          </a:xfrm>
          <a:prstGeom prst="borderCallout2">
            <a:avLst>
              <a:gd name="adj1" fmla="val 48750"/>
              <a:gd name="adj2" fmla="val 101961"/>
              <a:gd name="adj3" fmla="val 48750"/>
              <a:gd name="adj4" fmla="val 113480"/>
              <a:gd name="adj5" fmla="val 260000"/>
              <a:gd name="adj6" fmla="val 168774"/>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t>Major Axis</a:t>
            </a:r>
            <a:endParaRPr lang="en-US" dirty="0"/>
          </a:p>
        </p:txBody>
      </p:sp>
      <p:sp>
        <p:nvSpPr>
          <p:cNvPr id="30" name="Line Callout 2 29"/>
          <p:cNvSpPr/>
          <p:nvPr/>
        </p:nvSpPr>
        <p:spPr>
          <a:xfrm>
            <a:off x="7862094" y="5130553"/>
            <a:ext cx="1843246" cy="542043"/>
          </a:xfrm>
          <a:prstGeom prst="borderCallout2">
            <a:avLst>
              <a:gd name="adj1" fmla="val 46250"/>
              <a:gd name="adj2" fmla="val -2451"/>
              <a:gd name="adj3" fmla="val 48750"/>
              <a:gd name="adj4" fmla="val -15196"/>
              <a:gd name="adj5" fmla="val 190000"/>
              <a:gd name="adj6" fmla="val -102549"/>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t>Minor Axis</a:t>
            </a:r>
            <a:endParaRPr lang="en-US" dirty="0"/>
          </a:p>
        </p:txBody>
      </p:sp>
      <p:sp>
        <p:nvSpPr>
          <p:cNvPr id="32" name="Line Callout 2 31"/>
          <p:cNvSpPr/>
          <p:nvPr/>
        </p:nvSpPr>
        <p:spPr>
          <a:xfrm>
            <a:off x="8078947" y="7623951"/>
            <a:ext cx="1517968" cy="542043"/>
          </a:xfrm>
          <a:prstGeom prst="borderCallout2">
            <a:avLst>
              <a:gd name="adj1" fmla="val 46250"/>
              <a:gd name="adj2" fmla="val -2451"/>
              <a:gd name="adj3" fmla="val 48750"/>
              <a:gd name="adj4" fmla="val -15196"/>
              <a:gd name="adj5" fmla="val -7500"/>
              <a:gd name="adj6" fmla="val -46771"/>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t>Ellipsoid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58" y="1001695"/>
            <a:ext cx="11710035" cy="1166477"/>
          </a:xfrm>
        </p:spPr>
        <p:txBody>
          <a:bodyPr>
            <a:normAutofit/>
          </a:bodyPr>
          <a:lstStyle/>
          <a:p>
            <a:r>
              <a:rPr lang="en-US" dirty="0" smtClean="0"/>
              <a:t>Common Ellipsoids</a:t>
            </a:r>
            <a:endParaRPr lang="en-US" dirty="0"/>
          </a:p>
        </p:txBody>
      </p:sp>
      <p:sp>
        <p:nvSpPr>
          <p:cNvPr id="3" name="Content Placeholder 2"/>
          <p:cNvSpPr>
            <a:spLocks noGrp="1"/>
          </p:cNvSpPr>
          <p:nvPr>
            <p:ph idx="1"/>
          </p:nvPr>
        </p:nvSpPr>
        <p:spPr>
          <a:xfrm>
            <a:off x="1704975" y="6938152"/>
            <a:ext cx="9753600" cy="1521636"/>
          </a:xfrm>
        </p:spPr>
        <p:txBody>
          <a:bodyPr>
            <a:normAutofit/>
          </a:bodyPr>
          <a:lstStyle/>
          <a:p>
            <a:r>
              <a:rPr lang="en-US" dirty="0" smtClean="0"/>
              <a:t>The Clarke 1866 Ellipsoid is the basis for NAD 27</a:t>
            </a:r>
          </a:p>
          <a:p>
            <a:r>
              <a:rPr lang="en-US" dirty="0" smtClean="0"/>
              <a:t>The GRS 1980 Ellipsoid is the basis for NAD 83</a:t>
            </a:r>
            <a:endParaRPr lang="en-US" sz="2600" dirty="0" smtClean="0"/>
          </a:p>
        </p:txBody>
      </p:sp>
      <p:graphicFrame>
        <p:nvGraphicFramePr>
          <p:cNvPr id="5" name="Table 4"/>
          <p:cNvGraphicFramePr>
            <a:graphicFrameLocks noGrp="1"/>
          </p:cNvGraphicFramePr>
          <p:nvPr/>
        </p:nvGraphicFramePr>
        <p:xfrm>
          <a:off x="714374" y="2592387"/>
          <a:ext cx="11658601" cy="3822268"/>
        </p:xfrm>
        <a:graphic>
          <a:graphicData uri="http://schemas.openxmlformats.org/drawingml/2006/table">
            <a:tbl>
              <a:tblPr firstRow="1" bandRow="1">
                <a:tableStyleId>{F5AB1C69-6EDB-4FF4-983F-18BD219EF322}</a:tableStyleId>
              </a:tblPr>
              <a:tblGrid>
                <a:gridCol w="2743201"/>
                <a:gridCol w="2977219"/>
                <a:gridCol w="2966381"/>
                <a:gridCol w="2971800"/>
              </a:tblGrid>
              <a:tr h="1266967">
                <a:tc>
                  <a:txBody>
                    <a:bodyPr/>
                    <a:lstStyle/>
                    <a:p>
                      <a:pPr algn="ctr"/>
                      <a:r>
                        <a:rPr lang="en-US" sz="2600" dirty="0" smtClean="0"/>
                        <a:t>Ellipsoid</a:t>
                      </a:r>
                      <a:r>
                        <a:rPr lang="en-US" sz="2600" baseline="0" dirty="0" smtClean="0"/>
                        <a:t> Name</a:t>
                      </a:r>
                      <a:endParaRPr lang="en-US" sz="2600" dirty="0"/>
                    </a:p>
                  </a:txBody>
                  <a:tcPr marL="130112" marR="130112" marT="65045" marB="65045" anchor="ctr"/>
                </a:tc>
                <a:tc>
                  <a:txBody>
                    <a:bodyPr/>
                    <a:lstStyle/>
                    <a:p>
                      <a:pPr algn="ctr"/>
                      <a:r>
                        <a:rPr lang="en-US" sz="2600" dirty="0" smtClean="0"/>
                        <a:t>Equatorial Axis</a:t>
                      </a:r>
                      <a:endParaRPr lang="en-US" sz="2600" dirty="0"/>
                    </a:p>
                  </a:txBody>
                  <a:tcPr marL="130112" marR="130112" marT="65045" marB="65045" anchor="ctr"/>
                </a:tc>
                <a:tc>
                  <a:txBody>
                    <a:bodyPr/>
                    <a:lstStyle/>
                    <a:p>
                      <a:pPr algn="ctr"/>
                      <a:r>
                        <a:rPr lang="en-US" sz="2600" dirty="0" smtClean="0"/>
                        <a:t>Polar Axis</a:t>
                      </a:r>
                      <a:endParaRPr lang="en-US" sz="2600" dirty="0"/>
                    </a:p>
                  </a:txBody>
                  <a:tcPr marL="130112" marR="130112" marT="65045" marB="65045" anchor="ctr"/>
                </a:tc>
                <a:tc>
                  <a:txBody>
                    <a:bodyPr/>
                    <a:lstStyle/>
                    <a:p>
                      <a:pPr algn="ctr"/>
                      <a:r>
                        <a:rPr lang="en-US" sz="2600" dirty="0" smtClean="0"/>
                        <a:t>Inverse</a:t>
                      </a:r>
                      <a:r>
                        <a:rPr lang="en-US" sz="2600" baseline="0" dirty="0" smtClean="0"/>
                        <a:t> Flattening</a:t>
                      </a:r>
                      <a:endParaRPr lang="en-US" sz="2600" dirty="0"/>
                    </a:p>
                  </a:txBody>
                  <a:tcPr marL="130112" marR="130112" marT="65045" marB="65045" anchor="ctr"/>
                </a:tc>
              </a:tr>
              <a:tr h="734037">
                <a:tc>
                  <a:txBody>
                    <a:bodyPr/>
                    <a:lstStyle/>
                    <a:p>
                      <a:pPr algn="ctr"/>
                      <a:r>
                        <a:rPr lang="en-US" sz="2600" dirty="0" smtClean="0"/>
                        <a:t>Clarke</a:t>
                      </a:r>
                      <a:r>
                        <a:rPr lang="en-US" sz="2600" baseline="0" dirty="0" smtClean="0"/>
                        <a:t> 1866</a:t>
                      </a:r>
                      <a:endParaRPr lang="en-US" sz="2600" dirty="0">
                        <a:latin typeface="+mj-lt"/>
                      </a:endParaRPr>
                    </a:p>
                  </a:txBody>
                  <a:tcPr marL="130112" marR="130112" marT="65045" marB="65045" anchor="ctr"/>
                </a:tc>
                <a:tc>
                  <a:txBody>
                    <a:bodyPr/>
                    <a:lstStyle/>
                    <a:p>
                      <a:pPr algn="ctr"/>
                      <a:r>
                        <a:rPr lang="en-US" sz="2600" dirty="0" smtClean="0"/>
                        <a:t>6,398,206.4</a:t>
                      </a:r>
                      <a:r>
                        <a:rPr lang="en-US" sz="2600" baseline="0" dirty="0" smtClean="0"/>
                        <a:t> m</a:t>
                      </a:r>
                      <a:endParaRPr lang="en-US" sz="2600" dirty="0">
                        <a:latin typeface="+mj-lt"/>
                      </a:endParaRPr>
                    </a:p>
                  </a:txBody>
                  <a:tcPr marL="130112" marR="130112" marT="65045" marB="65045" anchor="ctr"/>
                </a:tc>
                <a:tc>
                  <a:txBody>
                    <a:bodyPr/>
                    <a:lstStyle/>
                    <a:p>
                      <a:pPr algn="ctr"/>
                      <a:r>
                        <a:rPr lang="en-US" sz="2600" dirty="0" smtClean="0"/>
                        <a:t>6,376,516.0 m</a:t>
                      </a:r>
                      <a:endParaRPr lang="en-US" sz="2600" dirty="0">
                        <a:latin typeface="+mj-lt"/>
                      </a:endParaRPr>
                    </a:p>
                  </a:txBody>
                  <a:tcPr marL="130112" marR="130112" marT="65045" marB="65045" anchor="ctr"/>
                </a:tc>
                <a:tc>
                  <a:txBody>
                    <a:bodyPr/>
                    <a:lstStyle/>
                    <a:p>
                      <a:pPr algn="ctr"/>
                      <a:r>
                        <a:rPr lang="en-US" sz="2600" dirty="0" smtClean="0"/>
                        <a:t>294.9786982</a:t>
                      </a:r>
                      <a:endParaRPr lang="en-US" sz="2600" dirty="0">
                        <a:latin typeface="+mj-lt"/>
                      </a:endParaRPr>
                    </a:p>
                  </a:txBody>
                  <a:tcPr marL="130112" marR="130112" marT="65045" marB="65045" anchor="ctr"/>
                </a:tc>
              </a:tr>
              <a:tr h="910632">
                <a:tc>
                  <a:txBody>
                    <a:bodyPr/>
                    <a:lstStyle/>
                    <a:p>
                      <a:pPr algn="ctr"/>
                      <a:r>
                        <a:rPr lang="en-US" sz="2600" dirty="0" smtClean="0"/>
                        <a:t>GRS</a:t>
                      </a:r>
                      <a:r>
                        <a:rPr lang="en-US" sz="2600" baseline="0" dirty="0" smtClean="0"/>
                        <a:t> 1980</a:t>
                      </a:r>
                      <a:endParaRPr lang="en-US" sz="2600" dirty="0">
                        <a:latin typeface="+mj-lt"/>
                      </a:endParaRPr>
                    </a:p>
                  </a:txBody>
                  <a:tcPr marL="130112" marR="130112" marT="65045" marB="65045" anchor="ctr"/>
                </a:tc>
                <a:tc>
                  <a:txBody>
                    <a:bodyPr/>
                    <a:lstStyle/>
                    <a:p>
                      <a:pPr algn="ctr"/>
                      <a:r>
                        <a:rPr lang="en-US" sz="2600" dirty="0" smtClean="0"/>
                        <a:t>6,378,137.0000 m</a:t>
                      </a:r>
                      <a:endParaRPr lang="en-US" sz="2600" dirty="0">
                        <a:latin typeface="+mj-lt"/>
                      </a:endParaRPr>
                    </a:p>
                  </a:txBody>
                  <a:tcPr marL="130112" marR="130112" marT="65045" marB="65045" anchor="ctr"/>
                </a:tc>
                <a:tc>
                  <a:txBody>
                    <a:bodyPr/>
                    <a:lstStyle/>
                    <a:p>
                      <a:pPr algn="ctr"/>
                      <a:r>
                        <a:rPr lang="en-US" sz="2600" dirty="0" smtClean="0"/>
                        <a:t>6,356,752.3141 m</a:t>
                      </a:r>
                      <a:endParaRPr lang="en-US" sz="2600" dirty="0">
                        <a:latin typeface="+mj-lt"/>
                      </a:endParaRPr>
                    </a:p>
                  </a:txBody>
                  <a:tcPr marL="130112" marR="130112" marT="65045" marB="65045" anchor="ctr"/>
                </a:tc>
                <a:tc>
                  <a:txBody>
                    <a:bodyPr/>
                    <a:lstStyle/>
                    <a:p>
                      <a:pPr algn="ctr"/>
                      <a:r>
                        <a:rPr lang="en-US" sz="2600" dirty="0" smtClean="0"/>
                        <a:t>298.257222101</a:t>
                      </a:r>
                      <a:endParaRPr lang="en-US" sz="2600" dirty="0">
                        <a:latin typeface="+mj-lt"/>
                      </a:endParaRPr>
                    </a:p>
                  </a:txBody>
                  <a:tcPr marL="130112" marR="130112" marT="65045" marB="65045" anchor="ctr"/>
                </a:tc>
              </a:tr>
              <a:tr h="910632">
                <a:tc>
                  <a:txBody>
                    <a:bodyPr/>
                    <a:lstStyle/>
                    <a:p>
                      <a:pPr algn="ctr"/>
                      <a:r>
                        <a:rPr lang="en-US" sz="2600" dirty="0" smtClean="0"/>
                        <a:t>WGS 1984</a:t>
                      </a:r>
                      <a:endParaRPr lang="en-US" sz="2600" dirty="0">
                        <a:latin typeface="+mj-lt"/>
                      </a:endParaRPr>
                    </a:p>
                  </a:txBody>
                  <a:tcPr marL="130112" marR="130112" marT="65045" marB="65045" anchor="ctr"/>
                </a:tc>
                <a:tc>
                  <a:txBody>
                    <a:bodyPr/>
                    <a:lstStyle/>
                    <a:p>
                      <a:pPr algn="ctr"/>
                      <a:r>
                        <a:rPr lang="en-US" sz="2600" dirty="0" smtClean="0"/>
                        <a:t>6,378,137.0000 m</a:t>
                      </a:r>
                      <a:endParaRPr lang="en-US" sz="2600" dirty="0">
                        <a:latin typeface="+mj-lt"/>
                      </a:endParaRPr>
                    </a:p>
                  </a:txBody>
                  <a:tcPr marL="130112" marR="130112" marT="65045" marB="65045" anchor="ctr"/>
                </a:tc>
                <a:tc>
                  <a:txBody>
                    <a:bodyPr/>
                    <a:lstStyle/>
                    <a:p>
                      <a:pPr algn="ctr"/>
                      <a:r>
                        <a:rPr lang="en-US" sz="2600" dirty="0" smtClean="0"/>
                        <a:t>6,356,752.3142 m</a:t>
                      </a:r>
                      <a:endParaRPr lang="en-US" sz="2600" dirty="0">
                        <a:latin typeface="+mj-lt"/>
                      </a:endParaRPr>
                    </a:p>
                  </a:txBody>
                  <a:tcPr marL="130112" marR="130112" marT="65045" marB="65045" anchor="ctr"/>
                </a:tc>
                <a:tc>
                  <a:txBody>
                    <a:bodyPr/>
                    <a:lstStyle/>
                    <a:p>
                      <a:pPr algn="ctr"/>
                      <a:r>
                        <a:rPr lang="en-US" sz="2600" dirty="0" smtClean="0"/>
                        <a:t>298.257223563</a:t>
                      </a:r>
                      <a:endParaRPr lang="en-US" sz="2600" dirty="0">
                        <a:latin typeface="+mj-lt"/>
                      </a:endParaRPr>
                    </a:p>
                  </a:txBody>
                  <a:tcPr marL="130112" marR="130112" marT="65045" marB="65045"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Geodetic </a:t>
            </a:r>
            <a:r>
              <a:rPr lang="en-US" dirty="0" err="1" smtClean="0"/>
              <a:t>Datums</a:t>
            </a:r>
            <a:endParaRPr lang="en-US" dirty="0"/>
          </a:p>
        </p:txBody>
      </p:sp>
      <p:sp>
        <p:nvSpPr>
          <p:cNvPr id="3" name="Content Placeholder 2"/>
          <p:cNvSpPr>
            <a:spLocks noGrp="1"/>
          </p:cNvSpPr>
          <p:nvPr>
            <p:ph idx="1"/>
          </p:nvPr>
        </p:nvSpPr>
        <p:spPr/>
        <p:txBody>
          <a:bodyPr/>
          <a:lstStyle/>
          <a:p>
            <a:pPr>
              <a:spcBef>
                <a:spcPts val="2400"/>
              </a:spcBef>
            </a:pPr>
            <a:r>
              <a:rPr lang="en-US" dirty="0" smtClean="0"/>
              <a:t>When an Ellipsoid is attached to the Earth at a specific reference point and with a specific orientation, it is a </a:t>
            </a:r>
            <a:r>
              <a:rPr lang="en-US" b="1" dirty="0" smtClean="0"/>
              <a:t>Datum</a:t>
            </a:r>
            <a:r>
              <a:rPr lang="en-US" dirty="0" smtClean="0"/>
              <a:t>.</a:t>
            </a:r>
          </a:p>
          <a:p>
            <a:pPr>
              <a:spcBef>
                <a:spcPts val="2400"/>
              </a:spcBef>
            </a:pPr>
            <a:r>
              <a:rPr lang="en-US" dirty="0" smtClean="0"/>
              <a:t>Points on the Earth may now be located in relation to the Datum, using a Latitude, Longitude, and Ellipsoidal Height.</a:t>
            </a:r>
          </a:p>
          <a:p>
            <a:pPr>
              <a:spcBef>
                <a:spcPts val="2400"/>
              </a:spcBef>
            </a:pPr>
            <a:r>
              <a:rPr lang="en-US" dirty="0" smtClean="0"/>
              <a:t>Ellipsoidal Height is the distance between the Ellipsoid surface and the Ground elevation, and is not the same thing as the Elevation.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363538"/>
            <a:ext cx="11761788" cy="1238249"/>
          </a:xfrm>
        </p:spPr>
        <p:txBody>
          <a:bodyPr/>
          <a:lstStyle/>
          <a:p>
            <a:r>
              <a:rPr lang="en-US" dirty="0" smtClean="0"/>
              <a:t>The Geoid</a:t>
            </a:r>
            <a:endParaRPr lang="en-US" dirty="0"/>
          </a:p>
        </p:txBody>
      </p:sp>
      <p:sp>
        <p:nvSpPr>
          <p:cNvPr id="3" name="Content Placeholder 2"/>
          <p:cNvSpPr>
            <a:spLocks noGrp="1"/>
          </p:cNvSpPr>
          <p:nvPr>
            <p:ph idx="1"/>
          </p:nvPr>
        </p:nvSpPr>
        <p:spPr>
          <a:xfrm>
            <a:off x="593725" y="1525588"/>
            <a:ext cx="11761788" cy="2514600"/>
          </a:xfrm>
        </p:spPr>
        <p:txBody>
          <a:bodyPr/>
          <a:lstStyle/>
          <a:p>
            <a:pPr>
              <a:spcBef>
                <a:spcPts val="1800"/>
              </a:spcBef>
            </a:pPr>
            <a:r>
              <a:rPr lang="en-US" dirty="0" smtClean="0"/>
              <a:t>The Geoid is the surface of </a:t>
            </a:r>
            <a:r>
              <a:rPr lang="en-US" dirty="0" err="1" smtClean="0"/>
              <a:t>equipotential</a:t>
            </a:r>
            <a:r>
              <a:rPr lang="en-US" dirty="0" smtClean="0"/>
              <a:t> gravity,</a:t>
            </a:r>
            <a:br>
              <a:rPr lang="en-US" dirty="0" smtClean="0"/>
            </a:br>
            <a:r>
              <a:rPr lang="en-US" dirty="0" smtClean="0"/>
              <a:t>e.g. where Elevation = 0 (zero)</a:t>
            </a:r>
          </a:p>
          <a:p>
            <a:pPr>
              <a:spcBef>
                <a:spcPts val="1800"/>
              </a:spcBef>
            </a:pPr>
            <a:r>
              <a:rPr lang="en-US" dirty="0" smtClean="0"/>
              <a:t>Typically differs from the Ellipsoid by as much as ±100 meters because of localized gravity fluctuations</a:t>
            </a:r>
            <a:endParaRPr lang="en-US" dirty="0"/>
          </a:p>
        </p:txBody>
      </p:sp>
      <p:sp>
        <p:nvSpPr>
          <p:cNvPr id="4" name="Arc 3"/>
          <p:cNvSpPr/>
          <p:nvPr/>
        </p:nvSpPr>
        <p:spPr>
          <a:xfrm>
            <a:off x="227965" y="6338762"/>
            <a:ext cx="12577445" cy="8239054"/>
          </a:xfrm>
          <a:prstGeom prst="arc">
            <a:avLst>
              <a:gd name="adj1" fmla="val 11929452"/>
              <a:gd name="adj2" fmla="val 20486049"/>
            </a:avLst>
          </a:prstGeom>
          <a:ln w="44450">
            <a:solidFill>
              <a:schemeClr val="accent4"/>
            </a:solidFill>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cxnSp>
        <p:nvCxnSpPr>
          <p:cNvPr id="5" name="Straight Connector 4"/>
          <p:cNvCxnSpPr/>
          <p:nvPr/>
        </p:nvCxnSpPr>
        <p:spPr>
          <a:xfrm>
            <a:off x="802322" y="7053532"/>
            <a:ext cx="1127633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 name="Line Callout 1 5"/>
          <p:cNvSpPr/>
          <p:nvPr/>
        </p:nvSpPr>
        <p:spPr>
          <a:xfrm>
            <a:off x="1236027" y="6077854"/>
            <a:ext cx="1517968" cy="542043"/>
          </a:xfrm>
          <a:prstGeom prst="borderCallout1">
            <a:avLst>
              <a:gd name="adj1" fmla="val 51250"/>
              <a:gd name="adj2" fmla="val 98810"/>
              <a:gd name="adj3" fmla="val 152280"/>
              <a:gd name="adj4" fmla="val 133752"/>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Ellipsoid</a:t>
            </a:r>
            <a:endParaRPr lang="en-US" dirty="0">
              <a:solidFill>
                <a:schemeClr val="accent4"/>
              </a:solidFill>
            </a:endParaRPr>
          </a:p>
        </p:txBody>
      </p:sp>
      <p:sp>
        <p:nvSpPr>
          <p:cNvPr id="7" name="Line Callout 1 6"/>
          <p:cNvSpPr/>
          <p:nvPr/>
        </p:nvSpPr>
        <p:spPr>
          <a:xfrm>
            <a:off x="3079273" y="7692692"/>
            <a:ext cx="1843246" cy="867269"/>
          </a:xfrm>
          <a:prstGeom prst="borderCallout1">
            <a:avLst>
              <a:gd name="adj1" fmla="val 48125"/>
              <a:gd name="adj2" fmla="val 101121"/>
              <a:gd name="adj3" fmla="val -76563"/>
              <a:gd name="adj4" fmla="val 137192"/>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Projection Surface</a:t>
            </a:r>
            <a:endParaRPr lang="en-US" dirty="0">
              <a:solidFill>
                <a:schemeClr val="accent4"/>
              </a:solidFill>
            </a:endParaRPr>
          </a:p>
        </p:txBody>
      </p:sp>
      <p:sp>
        <p:nvSpPr>
          <p:cNvPr id="16" name="Freeform 15"/>
          <p:cNvSpPr/>
          <p:nvPr/>
        </p:nvSpPr>
        <p:spPr>
          <a:xfrm>
            <a:off x="1019175" y="4268787"/>
            <a:ext cx="11276330" cy="3778491"/>
          </a:xfrm>
          <a:custGeom>
            <a:avLst/>
            <a:gdLst>
              <a:gd name="connsiteX0" fmla="*/ 0 w 7981950"/>
              <a:gd name="connsiteY0" fmla="*/ 1230312 h 2793999"/>
              <a:gd name="connsiteX1" fmla="*/ 323850 w 7981950"/>
              <a:gd name="connsiteY1" fmla="*/ 611187 h 2793999"/>
              <a:gd name="connsiteX2" fmla="*/ 895350 w 7981950"/>
              <a:gd name="connsiteY2" fmla="*/ 830262 h 2793999"/>
              <a:gd name="connsiteX3" fmla="*/ 1371600 w 7981950"/>
              <a:gd name="connsiteY3" fmla="*/ 525462 h 2793999"/>
              <a:gd name="connsiteX4" fmla="*/ 1876425 w 7981950"/>
              <a:gd name="connsiteY4" fmla="*/ 1020762 h 2793999"/>
              <a:gd name="connsiteX5" fmla="*/ 2162175 w 7981950"/>
              <a:gd name="connsiteY5" fmla="*/ 696912 h 2793999"/>
              <a:gd name="connsiteX6" fmla="*/ 2314575 w 7981950"/>
              <a:gd name="connsiteY6" fmla="*/ 820737 h 2793999"/>
              <a:gd name="connsiteX7" fmla="*/ 2733675 w 7981950"/>
              <a:gd name="connsiteY7" fmla="*/ 182562 h 2793999"/>
              <a:gd name="connsiteX8" fmla="*/ 3248025 w 7981950"/>
              <a:gd name="connsiteY8" fmla="*/ 554037 h 2793999"/>
              <a:gd name="connsiteX9" fmla="*/ 3962400 w 7981950"/>
              <a:gd name="connsiteY9" fmla="*/ 49212 h 2793999"/>
              <a:gd name="connsiteX10" fmla="*/ 4210050 w 7981950"/>
              <a:gd name="connsiteY10" fmla="*/ 849312 h 2793999"/>
              <a:gd name="connsiteX11" fmla="*/ 4972050 w 7981950"/>
              <a:gd name="connsiteY11" fmla="*/ 973137 h 2793999"/>
              <a:gd name="connsiteX12" fmla="*/ 5181600 w 7981950"/>
              <a:gd name="connsiteY12" fmla="*/ 2430462 h 2793999"/>
              <a:gd name="connsiteX13" fmla="*/ 6162675 w 7981950"/>
              <a:gd name="connsiteY13" fmla="*/ 2478087 h 2793999"/>
              <a:gd name="connsiteX14" fmla="*/ 6781800 w 7981950"/>
              <a:gd name="connsiteY14" fmla="*/ 2754312 h 2793999"/>
              <a:gd name="connsiteX15" fmla="*/ 7981950 w 7981950"/>
              <a:gd name="connsiteY15" fmla="*/ 2239962 h 2793999"/>
              <a:gd name="connsiteX0" fmla="*/ 0 w 7981950"/>
              <a:gd name="connsiteY0" fmla="*/ 1230312 h 2793999"/>
              <a:gd name="connsiteX1" fmla="*/ 323850 w 7981950"/>
              <a:gd name="connsiteY1" fmla="*/ 611187 h 2793999"/>
              <a:gd name="connsiteX2" fmla="*/ 895350 w 7981950"/>
              <a:gd name="connsiteY2" fmla="*/ 830262 h 2793999"/>
              <a:gd name="connsiteX3" fmla="*/ 1371600 w 7981950"/>
              <a:gd name="connsiteY3" fmla="*/ 525462 h 2793999"/>
              <a:gd name="connsiteX4" fmla="*/ 1876425 w 7981950"/>
              <a:gd name="connsiteY4" fmla="*/ 1020762 h 2793999"/>
              <a:gd name="connsiteX5" fmla="*/ 2038350 w 7981950"/>
              <a:gd name="connsiteY5" fmla="*/ 639762 h 2793999"/>
              <a:gd name="connsiteX6" fmla="*/ 2314575 w 7981950"/>
              <a:gd name="connsiteY6" fmla="*/ 820737 h 2793999"/>
              <a:gd name="connsiteX7" fmla="*/ 2733675 w 7981950"/>
              <a:gd name="connsiteY7" fmla="*/ 182562 h 2793999"/>
              <a:gd name="connsiteX8" fmla="*/ 3248025 w 7981950"/>
              <a:gd name="connsiteY8" fmla="*/ 554037 h 2793999"/>
              <a:gd name="connsiteX9" fmla="*/ 3962400 w 7981950"/>
              <a:gd name="connsiteY9" fmla="*/ 49212 h 2793999"/>
              <a:gd name="connsiteX10" fmla="*/ 4210050 w 7981950"/>
              <a:gd name="connsiteY10" fmla="*/ 849312 h 2793999"/>
              <a:gd name="connsiteX11" fmla="*/ 4972050 w 7981950"/>
              <a:gd name="connsiteY11" fmla="*/ 973137 h 2793999"/>
              <a:gd name="connsiteX12" fmla="*/ 5181600 w 7981950"/>
              <a:gd name="connsiteY12" fmla="*/ 2430462 h 2793999"/>
              <a:gd name="connsiteX13" fmla="*/ 6162675 w 7981950"/>
              <a:gd name="connsiteY13" fmla="*/ 2478087 h 2793999"/>
              <a:gd name="connsiteX14" fmla="*/ 6781800 w 7981950"/>
              <a:gd name="connsiteY14" fmla="*/ 2754312 h 2793999"/>
              <a:gd name="connsiteX15" fmla="*/ 7981950 w 7981950"/>
              <a:gd name="connsiteY15" fmla="*/ 2239962 h 2793999"/>
              <a:gd name="connsiteX0" fmla="*/ 0 w 7981950"/>
              <a:gd name="connsiteY0" fmla="*/ 1230312 h 2793999"/>
              <a:gd name="connsiteX1" fmla="*/ 361950 w 7981950"/>
              <a:gd name="connsiteY1" fmla="*/ 792162 h 2793999"/>
              <a:gd name="connsiteX2" fmla="*/ 895350 w 7981950"/>
              <a:gd name="connsiteY2" fmla="*/ 830262 h 2793999"/>
              <a:gd name="connsiteX3" fmla="*/ 1371600 w 7981950"/>
              <a:gd name="connsiteY3" fmla="*/ 525462 h 2793999"/>
              <a:gd name="connsiteX4" fmla="*/ 1876425 w 7981950"/>
              <a:gd name="connsiteY4" fmla="*/ 1020762 h 2793999"/>
              <a:gd name="connsiteX5" fmla="*/ 2038350 w 7981950"/>
              <a:gd name="connsiteY5" fmla="*/ 639762 h 2793999"/>
              <a:gd name="connsiteX6" fmla="*/ 2314575 w 7981950"/>
              <a:gd name="connsiteY6" fmla="*/ 820737 h 2793999"/>
              <a:gd name="connsiteX7" fmla="*/ 2733675 w 7981950"/>
              <a:gd name="connsiteY7" fmla="*/ 182562 h 2793999"/>
              <a:gd name="connsiteX8" fmla="*/ 3248025 w 7981950"/>
              <a:gd name="connsiteY8" fmla="*/ 554037 h 2793999"/>
              <a:gd name="connsiteX9" fmla="*/ 3962400 w 7981950"/>
              <a:gd name="connsiteY9" fmla="*/ 49212 h 2793999"/>
              <a:gd name="connsiteX10" fmla="*/ 4210050 w 7981950"/>
              <a:gd name="connsiteY10" fmla="*/ 849312 h 2793999"/>
              <a:gd name="connsiteX11" fmla="*/ 4972050 w 7981950"/>
              <a:gd name="connsiteY11" fmla="*/ 973137 h 2793999"/>
              <a:gd name="connsiteX12" fmla="*/ 5181600 w 7981950"/>
              <a:gd name="connsiteY12" fmla="*/ 2430462 h 2793999"/>
              <a:gd name="connsiteX13" fmla="*/ 6162675 w 7981950"/>
              <a:gd name="connsiteY13" fmla="*/ 2478087 h 2793999"/>
              <a:gd name="connsiteX14" fmla="*/ 6781800 w 7981950"/>
              <a:gd name="connsiteY14" fmla="*/ 2754312 h 2793999"/>
              <a:gd name="connsiteX15" fmla="*/ 7981950 w 7981950"/>
              <a:gd name="connsiteY15" fmla="*/ 2239962 h 2793999"/>
              <a:gd name="connsiteX0" fmla="*/ 0 w 7924800"/>
              <a:gd name="connsiteY0" fmla="*/ 1554162 h 2793999"/>
              <a:gd name="connsiteX1" fmla="*/ 304800 w 7924800"/>
              <a:gd name="connsiteY1" fmla="*/ 792162 h 2793999"/>
              <a:gd name="connsiteX2" fmla="*/ 838200 w 7924800"/>
              <a:gd name="connsiteY2" fmla="*/ 830262 h 2793999"/>
              <a:gd name="connsiteX3" fmla="*/ 1314450 w 7924800"/>
              <a:gd name="connsiteY3" fmla="*/ 525462 h 2793999"/>
              <a:gd name="connsiteX4" fmla="*/ 1819275 w 7924800"/>
              <a:gd name="connsiteY4" fmla="*/ 1020762 h 2793999"/>
              <a:gd name="connsiteX5" fmla="*/ 1981200 w 7924800"/>
              <a:gd name="connsiteY5" fmla="*/ 639762 h 2793999"/>
              <a:gd name="connsiteX6" fmla="*/ 2257425 w 7924800"/>
              <a:gd name="connsiteY6" fmla="*/ 820737 h 2793999"/>
              <a:gd name="connsiteX7" fmla="*/ 2676525 w 7924800"/>
              <a:gd name="connsiteY7" fmla="*/ 182562 h 2793999"/>
              <a:gd name="connsiteX8" fmla="*/ 3190875 w 7924800"/>
              <a:gd name="connsiteY8" fmla="*/ 554037 h 2793999"/>
              <a:gd name="connsiteX9" fmla="*/ 3905250 w 7924800"/>
              <a:gd name="connsiteY9" fmla="*/ 49212 h 2793999"/>
              <a:gd name="connsiteX10" fmla="*/ 4152900 w 7924800"/>
              <a:gd name="connsiteY10" fmla="*/ 849312 h 2793999"/>
              <a:gd name="connsiteX11" fmla="*/ 4914900 w 7924800"/>
              <a:gd name="connsiteY11" fmla="*/ 973137 h 2793999"/>
              <a:gd name="connsiteX12" fmla="*/ 5124450 w 7924800"/>
              <a:gd name="connsiteY12" fmla="*/ 2430462 h 2793999"/>
              <a:gd name="connsiteX13" fmla="*/ 6105525 w 7924800"/>
              <a:gd name="connsiteY13" fmla="*/ 2478087 h 2793999"/>
              <a:gd name="connsiteX14" fmla="*/ 6724650 w 7924800"/>
              <a:gd name="connsiteY14" fmla="*/ 2754312 h 2793999"/>
              <a:gd name="connsiteX15" fmla="*/ 7924800 w 7924800"/>
              <a:gd name="connsiteY15" fmla="*/ 2239962 h 2793999"/>
              <a:gd name="connsiteX0" fmla="*/ 0 w 7924800"/>
              <a:gd name="connsiteY0" fmla="*/ 1416050 h 2655887"/>
              <a:gd name="connsiteX1" fmla="*/ 304800 w 7924800"/>
              <a:gd name="connsiteY1" fmla="*/ 654050 h 2655887"/>
              <a:gd name="connsiteX2" fmla="*/ 838200 w 7924800"/>
              <a:gd name="connsiteY2" fmla="*/ 692150 h 2655887"/>
              <a:gd name="connsiteX3" fmla="*/ 1314450 w 7924800"/>
              <a:gd name="connsiteY3" fmla="*/ 387350 h 2655887"/>
              <a:gd name="connsiteX4" fmla="*/ 1819275 w 7924800"/>
              <a:gd name="connsiteY4" fmla="*/ 882650 h 2655887"/>
              <a:gd name="connsiteX5" fmla="*/ 1981200 w 7924800"/>
              <a:gd name="connsiteY5" fmla="*/ 501650 h 2655887"/>
              <a:gd name="connsiteX6" fmla="*/ 2257425 w 7924800"/>
              <a:gd name="connsiteY6" fmla="*/ 682625 h 2655887"/>
              <a:gd name="connsiteX7" fmla="*/ 2676525 w 7924800"/>
              <a:gd name="connsiteY7" fmla="*/ 44450 h 2655887"/>
              <a:gd name="connsiteX8" fmla="*/ 3190875 w 7924800"/>
              <a:gd name="connsiteY8" fmla="*/ 415925 h 2655887"/>
              <a:gd name="connsiteX9" fmla="*/ 3909294 w 7924800"/>
              <a:gd name="connsiteY9" fmla="*/ 183252 h 2655887"/>
              <a:gd name="connsiteX10" fmla="*/ 4152900 w 7924800"/>
              <a:gd name="connsiteY10" fmla="*/ 711200 h 2655887"/>
              <a:gd name="connsiteX11" fmla="*/ 4914900 w 7924800"/>
              <a:gd name="connsiteY11" fmla="*/ 835025 h 2655887"/>
              <a:gd name="connsiteX12" fmla="*/ 5124450 w 7924800"/>
              <a:gd name="connsiteY12" fmla="*/ 2292350 h 2655887"/>
              <a:gd name="connsiteX13" fmla="*/ 6105525 w 7924800"/>
              <a:gd name="connsiteY13" fmla="*/ 2339975 h 2655887"/>
              <a:gd name="connsiteX14" fmla="*/ 6724650 w 7924800"/>
              <a:gd name="connsiteY14" fmla="*/ 2616200 h 2655887"/>
              <a:gd name="connsiteX15" fmla="*/ 7924800 w 7924800"/>
              <a:gd name="connsiteY15" fmla="*/ 2101850 h 2655887"/>
              <a:gd name="connsiteX0" fmla="*/ 0 w 7924800"/>
              <a:gd name="connsiteY0" fmla="*/ 1416050 h 2655887"/>
              <a:gd name="connsiteX1" fmla="*/ 304800 w 7924800"/>
              <a:gd name="connsiteY1" fmla="*/ 654050 h 2655887"/>
              <a:gd name="connsiteX2" fmla="*/ 838200 w 7924800"/>
              <a:gd name="connsiteY2" fmla="*/ 692150 h 2655887"/>
              <a:gd name="connsiteX3" fmla="*/ 1314450 w 7924800"/>
              <a:gd name="connsiteY3" fmla="*/ 387350 h 2655887"/>
              <a:gd name="connsiteX4" fmla="*/ 1819275 w 7924800"/>
              <a:gd name="connsiteY4" fmla="*/ 882650 h 2655887"/>
              <a:gd name="connsiteX5" fmla="*/ 1981200 w 7924800"/>
              <a:gd name="connsiteY5" fmla="*/ 501650 h 2655887"/>
              <a:gd name="connsiteX6" fmla="*/ 2257425 w 7924800"/>
              <a:gd name="connsiteY6" fmla="*/ 682625 h 2655887"/>
              <a:gd name="connsiteX7" fmla="*/ 2676525 w 7924800"/>
              <a:gd name="connsiteY7" fmla="*/ 44450 h 2655887"/>
              <a:gd name="connsiteX8" fmla="*/ 3190875 w 7924800"/>
              <a:gd name="connsiteY8" fmla="*/ 415925 h 2655887"/>
              <a:gd name="connsiteX9" fmla="*/ 3909294 w 7924800"/>
              <a:gd name="connsiteY9" fmla="*/ 183252 h 2655887"/>
              <a:gd name="connsiteX10" fmla="*/ 4177054 w 7924800"/>
              <a:gd name="connsiteY10" fmla="*/ 879541 h 2655887"/>
              <a:gd name="connsiteX11" fmla="*/ 4914900 w 7924800"/>
              <a:gd name="connsiteY11" fmla="*/ 835025 h 2655887"/>
              <a:gd name="connsiteX12" fmla="*/ 5124450 w 7924800"/>
              <a:gd name="connsiteY12" fmla="*/ 2292350 h 2655887"/>
              <a:gd name="connsiteX13" fmla="*/ 6105525 w 7924800"/>
              <a:gd name="connsiteY13" fmla="*/ 2339975 h 2655887"/>
              <a:gd name="connsiteX14" fmla="*/ 6724650 w 7924800"/>
              <a:gd name="connsiteY14" fmla="*/ 2616200 h 2655887"/>
              <a:gd name="connsiteX15" fmla="*/ 7924800 w 7924800"/>
              <a:gd name="connsiteY15" fmla="*/ 2101850 h 265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4800" h="2655887">
                <a:moveTo>
                  <a:pt x="0" y="1416050"/>
                </a:moveTo>
                <a:cubicBezTo>
                  <a:pt x="87312" y="1139825"/>
                  <a:pt x="165100" y="774700"/>
                  <a:pt x="304800" y="654050"/>
                </a:cubicBezTo>
                <a:cubicBezTo>
                  <a:pt x="444500" y="533400"/>
                  <a:pt x="669925" y="736600"/>
                  <a:pt x="838200" y="692150"/>
                </a:cubicBezTo>
                <a:cubicBezTo>
                  <a:pt x="1006475" y="647700"/>
                  <a:pt x="1150938" y="355600"/>
                  <a:pt x="1314450" y="387350"/>
                </a:cubicBezTo>
                <a:cubicBezTo>
                  <a:pt x="1477962" y="419100"/>
                  <a:pt x="1708150" y="863600"/>
                  <a:pt x="1819275" y="882650"/>
                </a:cubicBezTo>
                <a:cubicBezTo>
                  <a:pt x="1930400" y="901700"/>
                  <a:pt x="1908175" y="534987"/>
                  <a:pt x="1981200" y="501650"/>
                </a:cubicBezTo>
                <a:cubicBezTo>
                  <a:pt x="2054225" y="468313"/>
                  <a:pt x="2141538" y="758825"/>
                  <a:pt x="2257425" y="682625"/>
                </a:cubicBezTo>
                <a:cubicBezTo>
                  <a:pt x="2373313" y="606425"/>
                  <a:pt x="2520950" y="88900"/>
                  <a:pt x="2676525" y="44450"/>
                </a:cubicBezTo>
                <a:cubicBezTo>
                  <a:pt x="2832100" y="0"/>
                  <a:pt x="2985414" y="392791"/>
                  <a:pt x="3190875" y="415925"/>
                </a:cubicBezTo>
                <a:cubicBezTo>
                  <a:pt x="3396336" y="439059"/>
                  <a:pt x="3744931" y="105983"/>
                  <a:pt x="3909294" y="183252"/>
                </a:cubicBezTo>
                <a:cubicBezTo>
                  <a:pt x="4073657" y="260521"/>
                  <a:pt x="4009453" y="770912"/>
                  <a:pt x="4177054" y="879541"/>
                </a:cubicBezTo>
                <a:cubicBezTo>
                  <a:pt x="4344655" y="988170"/>
                  <a:pt x="4757001" y="599557"/>
                  <a:pt x="4914900" y="835025"/>
                </a:cubicBezTo>
                <a:cubicBezTo>
                  <a:pt x="5072799" y="1070493"/>
                  <a:pt x="4926013" y="2041525"/>
                  <a:pt x="5124450" y="2292350"/>
                </a:cubicBezTo>
                <a:cubicBezTo>
                  <a:pt x="5322887" y="2543175"/>
                  <a:pt x="5838825" y="2286000"/>
                  <a:pt x="6105525" y="2339975"/>
                </a:cubicBezTo>
                <a:cubicBezTo>
                  <a:pt x="6372225" y="2393950"/>
                  <a:pt x="6421438" y="2655887"/>
                  <a:pt x="6724650" y="2616200"/>
                </a:cubicBezTo>
                <a:cubicBezTo>
                  <a:pt x="7027862" y="2576513"/>
                  <a:pt x="7686675" y="2149475"/>
                  <a:pt x="7924800" y="2101850"/>
                </a:cubicBez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sp>
        <p:nvSpPr>
          <p:cNvPr id="18" name="Line Callout 1 17"/>
          <p:cNvSpPr/>
          <p:nvPr/>
        </p:nvSpPr>
        <p:spPr>
          <a:xfrm>
            <a:off x="4597241" y="5090885"/>
            <a:ext cx="1192689" cy="542043"/>
          </a:xfrm>
          <a:prstGeom prst="borderCallout1">
            <a:avLst>
              <a:gd name="adj1" fmla="val 51250"/>
              <a:gd name="adj2" fmla="val 98810"/>
              <a:gd name="adj3" fmla="val 167500"/>
              <a:gd name="adj4" fmla="val 139265"/>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Geoid</a:t>
            </a:r>
            <a:endParaRPr lang="en-US" dirty="0">
              <a:solidFill>
                <a:schemeClr val="accent4"/>
              </a:solidFill>
            </a:endParaRPr>
          </a:p>
        </p:txBody>
      </p:sp>
      <p:sp>
        <p:nvSpPr>
          <p:cNvPr id="19" name="Line Callout 1 18"/>
          <p:cNvSpPr/>
          <p:nvPr/>
        </p:nvSpPr>
        <p:spPr>
          <a:xfrm>
            <a:off x="8825864" y="4657251"/>
            <a:ext cx="1517968" cy="758860"/>
          </a:xfrm>
          <a:prstGeom prst="borderCallout1">
            <a:avLst>
              <a:gd name="adj1" fmla="val 48750"/>
              <a:gd name="adj2" fmla="val -297"/>
              <a:gd name="adj3" fmla="val 108388"/>
              <a:gd name="adj4" fmla="val -5259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Ground Surface</a:t>
            </a:r>
            <a:endParaRPr lang="en-US" dirty="0">
              <a:solidFill>
                <a:schemeClr val="accent4"/>
              </a:solidFill>
            </a:endParaRPr>
          </a:p>
        </p:txBody>
      </p:sp>
      <p:sp>
        <p:nvSpPr>
          <p:cNvPr id="21" name="Freeform 20"/>
          <p:cNvSpPr/>
          <p:nvPr/>
        </p:nvSpPr>
        <p:spPr>
          <a:xfrm>
            <a:off x="761664" y="5957909"/>
            <a:ext cx="11154112" cy="2141315"/>
          </a:xfrm>
          <a:custGeom>
            <a:avLst/>
            <a:gdLst>
              <a:gd name="connsiteX0" fmla="*/ 0 w 7800975"/>
              <a:gd name="connsiteY0" fmla="*/ 1535112 h 1535112"/>
              <a:gd name="connsiteX1" fmla="*/ 1266825 w 7800975"/>
              <a:gd name="connsiteY1" fmla="*/ 1030287 h 1535112"/>
              <a:gd name="connsiteX2" fmla="*/ 2752725 w 7800975"/>
              <a:gd name="connsiteY2" fmla="*/ 277812 h 1535112"/>
              <a:gd name="connsiteX3" fmla="*/ 4095750 w 7800975"/>
              <a:gd name="connsiteY3" fmla="*/ 87312 h 1535112"/>
              <a:gd name="connsiteX4" fmla="*/ 6086475 w 7800975"/>
              <a:gd name="connsiteY4" fmla="*/ 801687 h 1535112"/>
              <a:gd name="connsiteX5" fmla="*/ 7800975 w 7800975"/>
              <a:gd name="connsiteY5" fmla="*/ 1373187 h 1535112"/>
              <a:gd name="connsiteX0" fmla="*/ 0 w 7800975"/>
              <a:gd name="connsiteY0" fmla="*/ 1535112 h 1535112"/>
              <a:gd name="connsiteX1" fmla="*/ 1266825 w 7800975"/>
              <a:gd name="connsiteY1" fmla="*/ 1030287 h 1535112"/>
              <a:gd name="connsiteX2" fmla="*/ 2752725 w 7800975"/>
              <a:gd name="connsiteY2" fmla="*/ 277812 h 1535112"/>
              <a:gd name="connsiteX3" fmla="*/ 4095750 w 7800975"/>
              <a:gd name="connsiteY3" fmla="*/ 87312 h 1535112"/>
              <a:gd name="connsiteX4" fmla="*/ 6086475 w 7800975"/>
              <a:gd name="connsiteY4" fmla="*/ 801687 h 1535112"/>
              <a:gd name="connsiteX5" fmla="*/ 7800975 w 7800975"/>
              <a:gd name="connsiteY5" fmla="*/ 1373187 h 1535112"/>
              <a:gd name="connsiteX0" fmla="*/ 0 w 7800975"/>
              <a:gd name="connsiteY0" fmla="*/ 1515889 h 1515889"/>
              <a:gd name="connsiteX1" fmla="*/ 1266825 w 7800975"/>
              <a:gd name="connsiteY1" fmla="*/ 1011064 h 1515889"/>
              <a:gd name="connsiteX2" fmla="*/ 2752725 w 7800975"/>
              <a:gd name="connsiteY2" fmla="*/ 258589 h 1515889"/>
              <a:gd name="connsiteX3" fmla="*/ 4095750 w 7800975"/>
              <a:gd name="connsiteY3" fmla="*/ 68089 h 1515889"/>
              <a:gd name="connsiteX4" fmla="*/ 5803932 w 7800975"/>
              <a:gd name="connsiteY4" fmla="*/ 667123 h 1515889"/>
              <a:gd name="connsiteX5" fmla="*/ 7800975 w 7800975"/>
              <a:gd name="connsiteY5" fmla="*/ 1353964 h 1515889"/>
              <a:gd name="connsiteX0" fmla="*/ 0 w 7800975"/>
              <a:gd name="connsiteY0" fmla="*/ 1515889 h 1515889"/>
              <a:gd name="connsiteX1" fmla="*/ 1266825 w 7800975"/>
              <a:gd name="connsiteY1" fmla="*/ 1011064 h 1515889"/>
              <a:gd name="connsiteX2" fmla="*/ 2752725 w 7800975"/>
              <a:gd name="connsiteY2" fmla="*/ 258589 h 1515889"/>
              <a:gd name="connsiteX3" fmla="*/ 4095750 w 7800975"/>
              <a:gd name="connsiteY3" fmla="*/ 68089 h 1515889"/>
              <a:gd name="connsiteX4" fmla="*/ 5803932 w 7800975"/>
              <a:gd name="connsiteY4" fmla="*/ 667123 h 1515889"/>
              <a:gd name="connsiteX5" fmla="*/ 7800975 w 7800975"/>
              <a:gd name="connsiteY5" fmla="*/ 1353964 h 1515889"/>
              <a:gd name="connsiteX0" fmla="*/ 0 w 7800975"/>
              <a:gd name="connsiteY0" fmla="*/ 1515889 h 1515889"/>
              <a:gd name="connsiteX1" fmla="*/ 1266825 w 7800975"/>
              <a:gd name="connsiteY1" fmla="*/ 1011064 h 1515889"/>
              <a:gd name="connsiteX2" fmla="*/ 2752725 w 7800975"/>
              <a:gd name="connsiteY2" fmla="*/ 258589 h 1515889"/>
              <a:gd name="connsiteX3" fmla="*/ 4095750 w 7800975"/>
              <a:gd name="connsiteY3" fmla="*/ 68089 h 1515889"/>
              <a:gd name="connsiteX4" fmla="*/ 5803932 w 7800975"/>
              <a:gd name="connsiteY4" fmla="*/ 667123 h 1515889"/>
              <a:gd name="connsiteX5" fmla="*/ 7800975 w 7800975"/>
              <a:gd name="connsiteY5" fmla="*/ 1353964 h 1515889"/>
              <a:gd name="connsiteX0" fmla="*/ 0 w 7838908"/>
              <a:gd name="connsiteY0" fmla="*/ 1515889 h 1515889"/>
              <a:gd name="connsiteX1" fmla="*/ 1266825 w 7838908"/>
              <a:gd name="connsiteY1" fmla="*/ 1011064 h 1515889"/>
              <a:gd name="connsiteX2" fmla="*/ 2752725 w 7838908"/>
              <a:gd name="connsiteY2" fmla="*/ 258589 h 1515889"/>
              <a:gd name="connsiteX3" fmla="*/ 4095750 w 7838908"/>
              <a:gd name="connsiteY3" fmla="*/ 68089 h 1515889"/>
              <a:gd name="connsiteX4" fmla="*/ 5803932 w 7838908"/>
              <a:gd name="connsiteY4" fmla="*/ 667123 h 1515889"/>
              <a:gd name="connsiteX5" fmla="*/ 7838908 w 7838908"/>
              <a:gd name="connsiteY5" fmla="*/ 1256290 h 1515889"/>
              <a:gd name="connsiteX0" fmla="*/ 0 w 7838908"/>
              <a:gd name="connsiteY0" fmla="*/ 1515889 h 1515889"/>
              <a:gd name="connsiteX1" fmla="*/ 1305566 w 7838908"/>
              <a:gd name="connsiteY1" fmla="*/ 1073038 h 1515889"/>
              <a:gd name="connsiteX2" fmla="*/ 2752725 w 7838908"/>
              <a:gd name="connsiteY2" fmla="*/ 258589 h 1515889"/>
              <a:gd name="connsiteX3" fmla="*/ 4095750 w 7838908"/>
              <a:gd name="connsiteY3" fmla="*/ 68089 h 1515889"/>
              <a:gd name="connsiteX4" fmla="*/ 5803932 w 7838908"/>
              <a:gd name="connsiteY4" fmla="*/ 667123 h 1515889"/>
              <a:gd name="connsiteX5" fmla="*/ 7838908 w 7838908"/>
              <a:gd name="connsiteY5" fmla="*/ 1256290 h 1515889"/>
              <a:gd name="connsiteX0" fmla="*/ 0 w 7838908"/>
              <a:gd name="connsiteY0" fmla="*/ 1505122 h 1505122"/>
              <a:gd name="connsiteX1" fmla="*/ 1305566 w 7838908"/>
              <a:gd name="connsiteY1" fmla="*/ 1062271 h 1505122"/>
              <a:gd name="connsiteX2" fmla="*/ 2805021 w 7838908"/>
              <a:gd name="connsiteY2" fmla="*/ 312422 h 1505122"/>
              <a:gd name="connsiteX3" fmla="*/ 4095750 w 7838908"/>
              <a:gd name="connsiteY3" fmla="*/ 57322 h 1505122"/>
              <a:gd name="connsiteX4" fmla="*/ 5803932 w 7838908"/>
              <a:gd name="connsiteY4" fmla="*/ 656356 h 1505122"/>
              <a:gd name="connsiteX5" fmla="*/ 7838908 w 7838908"/>
              <a:gd name="connsiteY5" fmla="*/ 1245523 h 150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8908" h="1505122">
                <a:moveTo>
                  <a:pt x="0" y="1505122"/>
                </a:moveTo>
                <a:cubicBezTo>
                  <a:pt x="404019" y="1357484"/>
                  <a:pt x="838063" y="1261054"/>
                  <a:pt x="1305566" y="1062271"/>
                </a:cubicBezTo>
                <a:cubicBezTo>
                  <a:pt x="1773069" y="863488"/>
                  <a:pt x="2339990" y="479914"/>
                  <a:pt x="2805021" y="312422"/>
                </a:cubicBezTo>
                <a:cubicBezTo>
                  <a:pt x="3270052" y="144930"/>
                  <a:pt x="3595932" y="0"/>
                  <a:pt x="4095750" y="57322"/>
                </a:cubicBezTo>
                <a:cubicBezTo>
                  <a:pt x="4595568" y="114644"/>
                  <a:pt x="5186395" y="442044"/>
                  <a:pt x="5803932" y="656356"/>
                </a:cubicBezTo>
                <a:cubicBezTo>
                  <a:pt x="6327754" y="793163"/>
                  <a:pt x="7547828" y="962516"/>
                  <a:pt x="7838908" y="1245523"/>
                </a:cubicBez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363538"/>
            <a:ext cx="11761788" cy="857249"/>
          </a:xfrm>
        </p:spPr>
        <p:txBody>
          <a:bodyPr/>
          <a:lstStyle/>
          <a:p>
            <a:r>
              <a:rPr lang="en-US" dirty="0" smtClean="0"/>
              <a:t>The Geoid (continued)</a:t>
            </a:r>
            <a:endParaRPr lang="en-US" dirty="0"/>
          </a:p>
        </p:txBody>
      </p:sp>
      <p:sp>
        <p:nvSpPr>
          <p:cNvPr id="3" name="Content Placeholder 2"/>
          <p:cNvSpPr>
            <a:spLocks noGrp="1"/>
          </p:cNvSpPr>
          <p:nvPr>
            <p:ph idx="1"/>
          </p:nvPr>
        </p:nvSpPr>
        <p:spPr>
          <a:xfrm>
            <a:off x="593725" y="1373187"/>
            <a:ext cx="11761788" cy="7239001"/>
          </a:xfrm>
        </p:spPr>
        <p:txBody>
          <a:bodyPr/>
          <a:lstStyle/>
          <a:p>
            <a:pPr>
              <a:spcBef>
                <a:spcPts val="1800"/>
              </a:spcBef>
            </a:pPr>
            <a:r>
              <a:rPr lang="en-US" dirty="0" smtClean="0"/>
              <a:t>GPS equipment returns Ellipsoidal Height</a:t>
            </a:r>
          </a:p>
          <a:p>
            <a:pPr>
              <a:spcBef>
                <a:spcPts val="1800"/>
              </a:spcBef>
            </a:pPr>
            <a:r>
              <a:rPr lang="en-US" dirty="0" smtClean="0"/>
              <a:t>The Geoid is used to convert Ellipsoidal Height to the </a:t>
            </a:r>
            <a:r>
              <a:rPr lang="en-US" dirty="0" err="1" smtClean="0"/>
              <a:t>orthometric</a:t>
            </a:r>
            <a:r>
              <a:rPr lang="en-US" dirty="0" smtClean="0"/>
              <a:t> Elevation</a:t>
            </a:r>
          </a:p>
          <a:p>
            <a:pPr>
              <a:spcBef>
                <a:spcPts val="1800"/>
              </a:spcBef>
            </a:pPr>
            <a:r>
              <a:rPr lang="en-US" dirty="0" smtClean="0"/>
              <a:t>In horizontal coordinate transformations, the Geoid is only used to convert between Elevation and Ellipsoidal Height, which may be necessary to calculate an Elevation Factor</a:t>
            </a:r>
            <a:endParaRPr lang="en-US" dirty="0"/>
          </a:p>
        </p:txBody>
      </p:sp>
      <p:sp>
        <p:nvSpPr>
          <p:cNvPr id="5" name="TextBox 4"/>
          <p:cNvSpPr txBox="1"/>
          <p:nvPr/>
        </p:nvSpPr>
        <p:spPr>
          <a:xfrm>
            <a:off x="8676482" y="5022145"/>
            <a:ext cx="3794917" cy="1193200"/>
          </a:xfrm>
          <a:prstGeom prst="rect">
            <a:avLst/>
          </a:prstGeom>
          <a:noFill/>
          <a:ln w="12700">
            <a:solidFill>
              <a:schemeClr val="accent1"/>
            </a:solidFill>
          </a:ln>
          <a:effectLst/>
          <a:scene3d>
            <a:camera prst="orthographicFront"/>
            <a:lightRig rig="threePt" dir="t"/>
          </a:scene3d>
          <a:sp3d extrusionH="76200" contourW="6350">
            <a:bevelT w="165100" prst="coolSlant"/>
          </a:sp3d>
        </p:spPr>
        <p:txBody>
          <a:bodyPr wrap="square" lIns="130101" tIns="65050" rIns="130101" bIns="65050" rtlCol="0">
            <a:spAutoFit/>
          </a:bodyPr>
          <a:lstStyle/>
          <a:p>
            <a:r>
              <a:rPr lang="en-US" sz="2300" dirty="0" smtClean="0"/>
              <a:t>H = </a:t>
            </a:r>
            <a:r>
              <a:rPr lang="en-US" sz="2300" dirty="0" err="1" smtClean="0"/>
              <a:t>Orthometric</a:t>
            </a:r>
            <a:r>
              <a:rPr lang="en-US" sz="2300" dirty="0" smtClean="0"/>
              <a:t> Elevation</a:t>
            </a:r>
          </a:p>
          <a:p>
            <a:r>
              <a:rPr lang="en-US" sz="2300" dirty="0" smtClean="0"/>
              <a:t>N = Geoid Height</a:t>
            </a:r>
          </a:p>
          <a:p>
            <a:r>
              <a:rPr lang="en-US" sz="2300" dirty="0" smtClean="0"/>
              <a:t>h = Ellipsoidal Height</a:t>
            </a:r>
            <a:endParaRPr lang="en-US" sz="2300" dirty="0"/>
          </a:p>
        </p:txBody>
      </p:sp>
      <p:pic>
        <p:nvPicPr>
          <p:cNvPr id="6" name="Picture 5" descr="geoid_ellipsoid_ground.png"/>
          <p:cNvPicPr>
            <a:picLocks noChangeAspect="1"/>
          </p:cNvPicPr>
          <p:nvPr/>
        </p:nvPicPr>
        <p:blipFill>
          <a:blip r:embed="rId2" cstate="print"/>
          <a:stretch>
            <a:fillRect/>
          </a:stretch>
        </p:blipFill>
        <p:spPr>
          <a:xfrm>
            <a:off x="1628775" y="5564187"/>
            <a:ext cx="8052345" cy="3035441"/>
          </a:xfrm>
          <a:prstGeom prst="rect">
            <a:avLst/>
          </a:prstGeom>
          <a:noFill/>
        </p:spPr>
      </p:pic>
      <p:sp>
        <p:nvSpPr>
          <p:cNvPr id="7" name="Line Callout 1 6"/>
          <p:cNvSpPr/>
          <p:nvPr/>
        </p:nvSpPr>
        <p:spPr>
          <a:xfrm>
            <a:off x="5532120" y="8057585"/>
            <a:ext cx="1517968" cy="542043"/>
          </a:xfrm>
          <a:prstGeom prst="borderCallout1">
            <a:avLst>
              <a:gd name="adj1" fmla="val 51250"/>
              <a:gd name="adj2" fmla="val 98810"/>
              <a:gd name="adj3" fmla="val -77879"/>
              <a:gd name="adj4" fmla="val 136505"/>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Ellipsoid</a:t>
            </a:r>
            <a:endParaRPr lang="en-US" dirty="0">
              <a:solidFill>
                <a:schemeClr val="accent4"/>
              </a:solidFill>
            </a:endParaRPr>
          </a:p>
        </p:txBody>
      </p:sp>
      <p:sp>
        <p:nvSpPr>
          <p:cNvPr id="8" name="Line Callout 1 7"/>
          <p:cNvSpPr/>
          <p:nvPr/>
        </p:nvSpPr>
        <p:spPr>
          <a:xfrm>
            <a:off x="1954053" y="6973499"/>
            <a:ext cx="1192689" cy="542043"/>
          </a:xfrm>
          <a:prstGeom prst="borderCallout1">
            <a:avLst>
              <a:gd name="adj1" fmla="val 51250"/>
              <a:gd name="adj2" fmla="val 98810"/>
              <a:gd name="adj3" fmla="val 70530"/>
              <a:gd name="adj4" fmla="val 16461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Geoid</a:t>
            </a:r>
            <a:endParaRPr lang="en-US" dirty="0">
              <a:solidFill>
                <a:schemeClr val="accent4"/>
              </a:solidFill>
            </a:endParaRPr>
          </a:p>
        </p:txBody>
      </p:sp>
      <p:sp>
        <p:nvSpPr>
          <p:cNvPr id="9" name="Line Callout 1 8"/>
          <p:cNvSpPr/>
          <p:nvPr/>
        </p:nvSpPr>
        <p:spPr>
          <a:xfrm>
            <a:off x="1737201" y="5347370"/>
            <a:ext cx="1517968" cy="758860"/>
          </a:xfrm>
          <a:prstGeom prst="borderCallout1">
            <a:avLst>
              <a:gd name="adj1" fmla="val 48750"/>
              <a:gd name="adj2" fmla="val 101001"/>
              <a:gd name="adj3" fmla="val 85877"/>
              <a:gd name="adj4" fmla="val 152604"/>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Ground Surface</a:t>
            </a:r>
            <a:endParaRPr lang="en-US" dirty="0">
              <a:solidFill>
                <a:schemeClr val="accent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58" y="1001696"/>
            <a:ext cx="11710035" cy="1285891"/>
          </a:xfrm>
        </p:spPr>
        <p:txBody>
          <a:bodyPr/>
          <a:lstStyle/>
          <a:p>
            <a:r>
              <a:rPr lang="en-US" dirty="0" smtClean="0"/>
              <a:t>Common </a:t>
            </a:r>
            <a:r>
              <a:rPr lang="en-US" dirty="0" err="1" smtClean="0"/>
              <a:t>Datums</a:t>
            </a:r>
            <a:endParaRPr lang="en-US" dirty="0"/>
          </a:p>
        </p:txBody>
      </p:sp>
      <p:sp>
        <p:nvSpPr>
          <p:cNvPr id="3" name="Content Placeholder 2"/>
          <p:cNvSpPr>
            <a:spLocks noGrp="1"/>
          </p:cNvSpPr>
          <p:nvPr>
            <p:ph idx="1"/>
          </p:nvPr>
        </p:nvSpPr>
        <p:spPr>
          <a:xfrm>
            <a:off x="650557" y="2818624"/>
            <a:ext cx="12035314" cy="6504517"/>
          </a:xfrm>
        </p:spPr>
        <p:txBody>
          <a:bodyPr>
            <a:normAutofit/>
          </a:bodyPr>
          <a:lstStyle/>
          <a:p>
            <a:r>
              <a:rPr lang="en-US" b="1" dirty="0" smtClean="0"/>
              <a:t>North American Datum of 1927 </a:t>
            </a:r>
            <a:r>
              <a:rPr lang="en-US" i="1" dirty="0" smtClean="0"/>
              <a:t>(</a:t>
            </a:r>
            <a:r>
              <a:rPr lang="en-US" b="1" i="1" dirty="0" smtClean="0"/>
              <a:t>NAD27</a:t>
            </a:r>
            <a:r>
              <a:rPr lang="en-US" i="1" dirty="0" smtClean="0"/>
              <a:t>)</a:t>
            </a:r>
          </a:p>
          <a:p>
            <a:pPr lvl="1"/>
            <a:r>
              <a:rPr lang="en-US" sz="2600" dirty="0" smtClean="0"/>
              <a:t>Clarke 1866 Ellipsoid</a:t>
            </a:r>
          </a:p>
          <a:p>
            <a:pPr lvl="1"/>
            <a:r>
              <a:rPr lang="en-US" sz="2600" dirty="0" smtClean="0"/>
              <a:t>Attached at Meads Ranch, Kansas</a:t>
            </a:r>
          </a:p>
          <a:p>
            <a:pPr lvl="1"/>
            <a:r>
              <a:rPr lang="en-US" sz="2600" dirty="0" smtClean="0"/>
              <a:t>Is not geocentric</a:t>
            </a:r>
            <a:br>
              <a:rPr lang="en-US" sz="2600" dirty="0" smtClean="0"/>
            </a:br>
            <a:endParaRPr lang="en-US" sz="2600" dirty="0" smtClean="0"/>
          </a:p>
          <a:p>
            <a:r>
              <a:rPr lang="en-US" b="1" dirty="0" smtClean="0"/>
              <a:t>North American Datum of 1983 </a:t>
            </a:r>
            <a:r>
              <a:rPr lang="en-US" i="1" dirty="0" smtClean="0"/>
              <a:t>(</a:t>
            </a:r>
            <a:r>
              <a:rPr lang="en-US" b="1" i="1" dirty="0" smtClean="0"/>
              <a:t>NAD83</a:t>
            </a:r>
            <a:r>
              <a:rPr lang="en-US" i="1" dirty="0" smtClean="0"/>
              <a:t>)</a:t>
            </a:r>
          </a:p>
          <a:p>
            <a:pPr lvl="1"/>
            <a:r>
              <a:rPr lang="en-US" sz="2600" dirty="0" smtClean="0"/>
              <a:t>GRS 1980 Ellipsoid</a:t>
            </a:r>
          </a:p>
          <a:p>
            <a:pPr lvl="1"/>
            <a:r>
              <a:rPr lang="en-US" sz="2600" dirty="0" smtClean="0"/>
              <a:t>Intended to be geocentric, but in reality is not quite geocentric</a:t>
            </a:r>
          </a:p>
          <a:p>
            <a:pPr lvl="1"/>
            <a:r>
              <a:rPr lang="en-US" sz="2600" dirty="0" smtClean="0"/>
              <a:t>Later realizations such as NAD83(2007) follow the movement of the North American tectonic plate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230187"/>
            <a:ext cx="11710035" cy="1383294"/>
          </a:xfrm>
        </p:spPr>
        <p:txBody>
          <a:bodyPr/>
          <a:lstStyle/>
          <a:p>
            <a:r>
              <a:rPr lang="en-US" dirty="0" smtClean="0"/>
              <a:t>Common </a:t>
            </a:r>
            <a:r>
              <a:rPr lang="en-US" dirty="0" err="1" smtClean="0"/>
              <a:t>Datums</a:t>
            </a:r>
            <a:r>
              <a:rPr lang="en-US" dirty="0" smtClean="0"/>
              <a:t> (continued)</a:t>
            </a:r>
            <a:endParaRPr lang="en-US" dirty="0"/>
          </a:p>
        </p:txBody>
      </p:sp>
      <p:sp>
        <p:nvSpPr>
          <p:cNvPr id="3" name="Content Placeholder 2"/>
          <p:cNvSpPr>
            <a:spLocks noGrp="1"/>
          </p:cNvSpPr>
          <p:nvPr>
            <p:ph idx="1"/>
          </p:nvPr>
        </p:nvSpPr>
        <p:spPr>
          <a:xfrm>
            <a:off x="638175" y="1721889"/>
            <a:ext cx="11818461" cy="6938151"/>
          </a:xfrm>
        </p:spPr>
        <p:txBody>
          <a:bodyPr>
            <a:normAutofit fontScale="92500" lnSpcReduction="10000"/>
          </a:bodyPr>
          <a:lstStyle/>
          <a:p>
            <a:r>
              <a:rPr lang="en-US" b="1" dirty="0" smtClean="0"/>
              <a:t>World Geodetic System of 1984 </a:t>
            </a:r>
            <a:r>
              <a:rPr lang="en-US" i="1" dirty="0" smtClean="0"/>
              <a:t>(</a:t>
            </a:r>
            <a:r>
              <a:rPr lang="en-US" b="1" i="1" dirty="0" smtClean="0"/>
              <a:t>WGS84</a:t>
            </a:r>
            <a:r>
              <a:rPr lang="en-US" i="1" dirty="0" smtClean="0"/>
              <a:t>)</a:t>
            </a:r>
          </a:p>
          <a:p>
            <a:pPr lvl="1"/>
            <a:r>
              <a:rPr lang="en-US" sz="2600" dirty="0" smtClean="0"/>
              <a:t>WGS 1984 Ellipsoid</a:t>
            </a:r>
          </a:p>
          <a:p>
            <a:pPr lvl="1"/>
            <a:r>
              <a:rPr lang="en-US" sz="2600" dirty="0" smtClean="0"/>
              <a:t>Defined to be geocentric</a:t>
            </a:r>
          </a:p>
          <a:p>
            <a:pPr lvl="1"/>
            <a:r>
              <a:rPr lang="en-US" sz="2600" dirty="0" smtClean="0"/>
              <a:t>Since NAD83 was thought to be geocentric when originally defined, NAD83 and WGS84 were initially virtually identical</a:t>
            </a:r>
          </a:p>
          <a:p>
            <a:pPr lvl="1"/>
            <a:r>
              <a:rPr lang="en-US" sz="2600" dirty="0" smtClean="0"/>
              <a:t>New realizations have gradually diverged from NAD83 as the position of the “center of the Earth” has been refined</a:t>
            </a:r>
            <a:br>
              <a:rPr lang="en-US" sz="2600" dirty="0" smtClean="0"/>
            </a:br>
            <a:endParaRPr lang="en-US" sz="2600" dirty="0" smtClean="0"/>
          </a:p>
          <a:p>
            <a:r>
              <a:rPr lang="en-US" b="1" dirty="0" smtClean="0"/>
              <a:t>WGS84(G730)</a:t>
            </a:r>
            <a:r>
              <a:rPr lang="en-US" dirty="0" smtClean="0"/>
              <a:t>, </a:t>
            </a:r>
            <a:r>
              <a:rPr lang="en-US" b="1" dirty="0" smtClean="0"/>
              <a:t>WGS84(G873)</a:t>
            </a:r>
            <a:r>
              <a:rPr lang="en-US" dirty="0" smtClean="0"/>
              <a:t>, etc.</a:t>
            </a:r>
          </a:p>
          <a:p>
            <a:pPr lvl="1"/>
            <a:r>
              <a:rPr lang="en-US" sz="2600" dirty="0" smtClean="0"/>
              <a:t>WGS 1984 Ellipsoid</a:t>
            </a:r>
          </a:p>
          <a:p>
            <a:pPr lvl="1"/>
            <a:r>
              <a:rPr lang="en-US" sz="2600" dirty="0" smtClean="0"/>
              <a:t>These </a:t>
            </a:r>
            <a:r>
              <a:rPr lang="en-US" sz="2600" dirty="0" err="1" smtClean="0"/>
              <a:t>datums</a:t>
            </a:r>
            <a:r>
              <a:rPr lang="en-US" sz="2600" dirty="0" smtClean="0"/>
              <a:t> are updates to the original WGS84 datum</a:t>
            </a:r>
          </a:p>
          <a:p>
            <a:pPr lvl="1"/>
            <a:r>
              <a:rPr lang="en-US" sz="2600" dirty="0" smtClean="0"/>
              <a:t>Defined to be geocentric, as closely as can be determined with available technology at time of implementation</a:t>
            </a:r>
          </a:p>
          <a:p>
            <a:pPr lvl="1"/>
            <a:r>
              <a:rPr lang="en-US" sz="2600" dirty="0" smtClean="0"/>
              <a:t>Each update is named after the week of its implementation, e.g. WGS84(G730) was implemented Jan. 2, 1994, and WGS84(G873) was implemented Jan. 29, 1997</a:t>
            </a:r>
          </a:p>
          <a:p>
            <a:pPr lvl="1"/>
            <a:r>
              <a:rPr lang="en-US" sz="2600" dirty="0" smtClean="0"/>
              <a:t>The “G” in the datum name indicates that the datum was refined using gravitational measurements from satellites</a:t>
            </a: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375" y="915987"/>
            <a:ext cx="11059478" cy="1192495"/>
          </a:xfrm>
        </p:spPr>
        <p:txBody>
          <a:bodyPr/>
          <a:lstStyle/>
          <a:p>
            <a:r>
              <a:rPr lang="en-US" dirty="0" smtClean="0">
                <a:solidFill>
                  <a:schemeClr val="accent1"/>
                </a:solidFill>
              </a:rPr>
              <a:t>Scale Factors</a:t>
            </a:r>
            <a:endParaRPr lang="en-US" dirty="0">
              <a:solidFill>
                <a:schemeClr val="accent1"/>
              </a:solidFill>
            </a:endParaRPr>
          </a:p>
        </p:txBody>
      </p:sp>
      <p:sp>
        <p:nvSpPr>
          <p:cNvPr id="6" name="Text Placeholder 5"/>
          <p:cNvSpPr>
            <a:spLocks noGrp="1"/>
          </p:cNvSpPr>
          <p:nvPr>
            <p:ph type="body" idx="1"/>
          </p:nvPr>
        </p:nvSpPr>
        <p:spPr>
          <a:xfrm>
            <a:off x="718713" y="2973387"/>
            <a:ext cx="11059478" cy="5334000"/>
          </a:xfrm>
        </p:spPr>
        <p:txBody>
          <a:bodyPr>
            <a:normAutofit/>
          </a:bodyPr>
          <a:lstStyle/>
          <a:p>
            <a:pPr marL="239422" indent="-239422">
              <a:spcBef>
                <a:spcPts val="0"/>
              </a:spcBef>
              <a:spcAft>
                <a:spcPts val="2400"/>
              </a:spcAft>
              <a:buFont typeface="Arial" pitchFamily="34" charset="0"/>
              <a:buChar char="•"/>
            </a:pPr>
            <a:r>
              <a:rPr lang="en-US" dirty="0" smtClean="0"/>
              <a:t>Projections are idealized, and always involve some amount of distortion. </a:t>
            </a:r>
          </a:p>
          <a:p>
            <a:pPr marL="239422" indent="-239422">
              <a:spcBef>
                <a:spcPts val="0"/>
              </a:spcBef>
              <a:spcAft>
                <a:spcPts val="2400"/>
              </a:spcAft>
              <a:buFont typeface="Arial" pitchFamily="34" charset="0"/>
              <a:buChar char="•"/>
            </a:pPr>
            <a:r>
              <a:rPr lang="en-US" dirty="0" smtClean="0"/>
              <a:t>The Conformal Projections favored for Civil work limit distortion in the shape of objects, at the expense of distorting distances (linear distortion).</a:t>
            </a:r>
          </a:p>
          <a:p>
            <a:pPr marL="239422" indent="-239422">
              <a:spcBef>
                <a:spcPts val="0"/>
              </a:spcBef>
              <a:spcAft>
                <a:spcPts val="1200"/>
              </a:spcAft>
              <a:buFont typeface="Arial" pitchFamily="34" charset="0"/>
              <a:buChar char="•"/>
            </a:pPr>
            <a:r>
              <a:rPr lang="en-US" dirty="0" smtClean="0"/>
              <a:t>We can correct for the linear distortion using Scale Factors:</a:t>
            </a:r>
          </a:p>
          <a:p>
            <a:pPr marL="1150127" lvl="1" indent="-239422">
              <a:spcBef>
                <a:spcPts val="0"/>
              </a:spcBef>
              <a:spcAft>
                <a:spcPts val="1200"/>
              </a:spcAft>
              <a:buFont typeface="Arial" pitchFamily="34" charset="0"/>
              <a:buChar char="•"/>
            </a:pPr>
            <a:r>
              <a:rPr lang="en-US" sz="3100" dirty="0" smtClean="0"/>
              <a:t>Grid Scale Factor</a:t>
            </a:r>
          </a:p>
          <a:p>
            <a:pPr marL="1150127" lvl="1" indent="-239422">
              <a:spcBef>
                <a:spcPts val="0"/>
              </a:spcBef>
              <a:spcAft>
                <a:spcPts val="2400"/>
              </a:spcAft>
              <a:buFont typeface="Arial" pitchFamily="34" charset="0"/>
              <a:buChar char="•"/>
            </a:pPr>
            <a:r>
              <a:rPr lang="en-US" sz="3100" dirty="0" smtClean="0"/>
              <a:t>Elevation Scale Factor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Scale Factor</a:t>
            </a:r>
            <a:endParaRPr lang="en-US" dirty="0"/>
          </a:p>
        </p:txBody>
      </p:sp>
      <p:pic>
        <p:nvPicPr>
          <p:cNvPr id="4" name="Content Placeholder 3" descr="GridScaleFactor-spheres.png"/>
          <p:cNvPicPr>
            <a:picLocks noGrp="1" noChangeAspect="1"/>
          </p:cNvPicPr>
          <p:nvPr>
            <p:ph idx="1"/>
          </p:nvPr>
        </p:nvPicPr>
        <p:blipFill>
          <a:blip r:embed="rId2" cstate="print"/>
          <a:stretch>
            <a:fillRect/>
          </a:stretch>
        </p:blipFill>
        <p:spPr>
          <a:xfrm>
            <a:off x="3152775" y="1982787"/>
            <a:ext cx="5909864" cy="3201177"/>
          </a:xfrm>
        </p:spPr>
      </p:pic>
      <p:pic>
        <p:nvPicPr>
          <p:cNvPr id="5" name="Picture 4" descr="GridScaleFactor-grids.png"/>
          <p:cNvPicPr>
            <a:picLocks noChangeAspect="1"/>
          </p:cNvPicPr>
          <p:nvPr/>
        </p:nvPicPr>
        <p:blipFill>
          <a:blip r:embed="rId3" cstate="print"/>
          <a:stretch>
            <a:fillRect/>
          </a:stretch>
        </p:blipFill>
        <p:spPr>
          <a:xfrm>
            <a:off x="3838575" y="5564187"/>
            <a:ext cx="4690811" cy="30672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611187"/>
            <a:ext cx="11762080" cy="885507"/>
          </a:xfrm>
        </p:spPr>
        <p:txBody>
          <a:bodyPr/>
          <a:lstStyle/>
          <a:p>
            <a:r>
              <a:rPr lang="en-US" dirty="0" smtClean="0"/>
              <a:t>Grid Scale Factor</a:t>
            </a:r>
            <a:endParaRPr lang="en-US" dirty="0"/>
          </a:p>
        </p:txBody>
      </p:sp>
      <p:sp>
        <p:nvSpPr>
          <p:cNvPr id="4" name="Arc 3"/>
          <p:cNvSpPr/>
          <p:nvPr/>
        </p:nvSpPr>
        <p:spPr>
          <a:xfrm>
            <a:off x="216852" y="4022125"/>
            <a:ext cx="12577445" cy="8239054"/>
          </a:xfrm>
          <a:prstGeom prst="arc">
            <a:avLst>
              <a:gd name="adj1" fmla="val 11929452"/>
              <a:gd name="adj2" fmla="val 20486049"/>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cxnSp>
        <p:nvCxnSpPr>
          <p:cNvPr id="6" name="Straight Connector 5"/>
          <p:cNvCxnSpPr/>
          <p:nvPr/>
        </p:nvCxnSpPr>
        <p:spPr>
          <a:xfrm>
            <a:off x="867409" y="4780985"/>
            <a:ext cx="1127633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8" idx="0"/>
          </p:cNvCxnSpPr>
          <p:nvPr/>
        </p:nvCxnSpPr>
        <p:spPr>
          <a:xfrm rot="10800000" flipH="1" flipV="1">
            <a:off x="5615138" y="4063628"/>
            <a:ext cx="131452" cy="245189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584154" y="5160397"/>
            <a:ext cx="2493398" cy="21685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07954" y="5106114"/>
            <a:ext cx="1842946" cy="119268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0138004" y="4943474"/>
            <a:ext cx="1842946" cy="151796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Arc 27"/>
          <p:cNvSpPr/>
          <p:nvPr/>
        </p:nvSpPr>
        <p:spPr>
          <a:xfrm>
            <a:off x="216852" y="4022125"/>
            <a:ext cx="12577445" cy="8239054"/>
          </a:xfrm>
          <a:prstGeom prst="arc">
            <a:avLst>
              <a:gd name="adj1" fmla="val 15461080"/>
              <a:gd name="adj2" fmla="val 1657746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sp>
        <p:nvSpPr>
          <p:cNvPr id="29" name="Arc 28"/>
          <p:cNvSpPr/>
          <p:nvPr/>
        </p:nvSpPr>
        <p:spPr>
          <a:xfrm>
            <a:off x="216852" y="4022125"/>
            <a:ext cx="12577445" cy="8239054"/>
          </a:xfrm>
          <a:prstGeom prst="arc">
            <a:avLst>
              <a:gd name="adj1" fmla="val 19282949"/>
              <a:gd name="adj2" fmla="val 1985425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cxnSp>
        <p:nvCxnSpPr>
          <p:cNvPr id="30" name="Straight Connector 29"/>
          <p:cNvCxnSpPr/>
          <p:nvPr/>
        </p:nvCxnSpPr>
        <p:spPr>
          <a:xfrm>
            <a:off x="5638164" y="4780985"/>
            <a:ext cx="119268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625771" y="4780985"/>
            <a:ext cx="119268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Line Callout 1 64"/>
          <p:cNvSpPr/>
          <p:nvPr/>
        </p:nvSpPr>
        <p:spPr>
          <a:xfrm>
            <a:off x="1301114" y="3805308"/>
            <a:ext cx="1517968" cy="542043"/>
          </a:xfrm>
          <a:prstGeom prst="borderCallout1">
            <a:avLst>
              <a:gd name="adj1" fmla="val 51250"/>
              <a:gd name="adj2" fmla="val 98810"/>
              <a:gd name="adj3" fmla="val 150000"/>
              <a:gd name="adj4" fmla="val 13131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Ellipsoid</a:t>
            </a:r>
            <a:endParaRPr lang="en-US" dirty="0">
              <a:solidFill>
                <a:schemeClr val="accent4"/>
              </a:solidFill>
            </a:endParaRPr>
          </a:p>
        </p:txBody>
      </p:sp>
      <p:cxnSp>
        <p:nvCxnSpPr>
          <p:cNvPr id="68" name="Straight Arrow Connector 67"/>
          <p:cNvCxnSpPr/>
          <p:nvPr/>
        </p:nvCxnSpPr>
        <p:spPr>
          <a:xfrm>
            <a:off x="975835" y="7274383"/>
            <a:ext cx="10842625" cy="225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867102" y="6623923"/>
            <a:ext cx="3794301" cy="108426"/>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flipV="1">
            <a:off x="867718" y="6623923"/>
            <a:ext cx="3794301" cy="108426"/>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flipV="1">
            <a:off x="8240703" y="6623923"/>
            <a:ext cx="3794301" cy="108426"/>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flipH="1" flipV="1">
            <a:off x="9975523" y="6623923"/>
            <a:ext cx="3794301" cy="108426"/>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6" name="Line Callout 1 65"/>
          <p:cNvSpPr/>
          <p:nvPr/>
        </p:nvSpPr>
        <p:spPr>
          <a:xfrm>
            <a:off x="2924175" y="5335587"/>
            <a:ext cx="1843246" cy="867269"/>
          </a:xfrm>
          <a:prstGeom prst="borderCallout1">
            <a:avLst>
              <a:gd name="adj1" fmla="val 48125"/>
              <a:gd name="adj2" fmla="val 101121"/>
              <a:gd name="adj3" fmla="val -63911"/>
              <a:gd name="adj4" fmla="val 117349"/>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Projection Surface</a:t>
            </a:r>
            <a:endParaRPr lang="en-US" dirty="0">
              <a:solidFill>
                <a:schemeClr val="accent4"/>
              </a:solidFill>
            </a:endParaRPr>
          </a:p>
        </p:txBody>
      </p:sp>
      <p:sp>
        <p:nvSpPr>
          <p:cNvPr id="82" name="TextBox 81"/>
          <p:cNvSpPr txBox="1"/>
          <p:nvPr/>
        </p:nvSpPr>
        <p:spPr>
          <a:xfrm>
            <a:off x="3209011" y="6840749"/>
            <a:ext cx="6315683" cy="931590"/>
          </a:xfrm>
          <a:prstGeom prst="rect">
            <a:avLst/>
          </a:prstGeom>
          <a:noFill/>
        </p:spPr>
        <p:txBody>
          <a:bodyPr wrap="none" lIns="130101" tIns="65050" rIns="130101" bIns="65050" rtlCol="0">
            <a:spAutoFit/>
          </a:bodyPr>
          <a:lstStyle/>
          <a:p>
            <a:pPr algn="ctr"/>
            <a:r>
              <a:rPr lang="en-US" dirty="0" smtClean="0"/>
              <a:t>Overall Zone Width</a:t>
            </a:r>
          </a:p>
          <a:p>
            <a:pPr algn="ctr"/>
            <a:r>
              <a:rPr lang="en-US" dirty="0" smtClean="0"/>
              <a:t>Balances positive and negative distortion</a:t>
            </a:r>
            <a:endParaRPr lang="en-US" dirty="0"/>
          </a:p>
        </p:txBody>
      </p:sp>
      <p:sp>
        <p:nvSpPr>
          <p:cNvPr id="83" name="TextBox 82"/>
          <p:cNvSpPr txBox="1"/>
          <p:nvPr/>
        </p:nvSpPr>
        <p:spPr>
          <a:xfrm>
            <a:off x="1517967" y="8250061"/>
            <a:ext cx="727614" cy="531480"/>
          </a:xfrm>
          <a:prstGeom prst="rect">
            <a:avLst/>
          </a:prstGeom>
          <a:noFill/>
        </p:spPr>
        <p:txBody>
          <a:bodyPr wrap="none" lIns="130101" tIns="65050" rIns="130101" bIns="65050" rtlCol="0">
            <a:spAutoFit/>
          </a:bodyPr>
          <a:lstStyle/>
          <a:p>
            <a:r>
              <a:rPr lang="en-US" dirty="0" smtClean="0"/>
              <a:t>1/6</a:t>
            </a:r>
            <a:endParaRPr lang="en-US" dirty="0"/>
          </a:p>
        </p:txBody>
      </p:sp>
      <p:cxnSp>
        <p:nvCxnSpPr>
          <p:cNvPr id="85" name="Straight Arrow Connector 84"/>
          <p:cNvCxnSpPr/>
          <p:nvPr/>
        </p:nvCxnSpPr>
        <p:spPr>
          <a:xfrm>
            <a:off x="975835" y="8250061"/>
            <a:ext cx="1734820" cy="225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963444" y="8250061"/>
            <a:ext cx="727614" cy="531480"/>
          </a:xfrm>
          <a:prstGeom prst="rect">
            <a:avLst/>
          </a:prstGeom>
          <a:noFill/>
        </p:spPr>
        <p:txBody>
          <a:bodyPr wrap="none" lIns="130101" tIns="65050" rIns="130101" bIns="65050" rtlCol="0">
            <a:spAutoFit/>
          </a:bodyPr>
          <a:lstStyle/>
          <a:p>
            <a:r>
              <a:rPr lang="en-US" dirty="0" smtClean="0"/>
              <a:t>2/3</a:t>
            </a:r>
            <a:endParaRPr lang="en-US" dirty="0"/>
          </a:p>
        </p:txBody>
      </p:sp>
      <p:cxnSp>
        <p:nvCxnSpPr>
          <p:cNvPr id="90" name="Straight Arrow Connector 89"/>
          <p:cNvCxnSpPr/>
          <p:nvPr/>
        </p:nvCxnSpPr>
        <p:spPr>
          <a:xfrm>
            <a:off x="2710655" y="8250061"/>
            <a:ext cx="7372985" cy="225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0625772" y="8250061"/>
            <a:ext cx="727614" cy="531480"/>
          </a:xfrm>
          <a:prstGeom prst="rect">
            <a:avLst/>
          </a:prstGeom>
          <a:noFill/>
        </p:spPr>
        <p:txBody>
          <a:bodyPr wrap="none" lIns="130101" tIns="65050" rIns="130101" bIns="65050" rtlCol="0">
            <a:spAutoFit/>
          </a:bodyPr>
          <a:lstStyle/>
          <a:p>
            <a:r>
              <a:rPr lang="en-US" dirty="0" smtClean="0"/>
              <a:t>1/6</a:t>
            </a:r>
            <a:endParaRPr lang="en-US" dirty="0"/>
          </a:p>
        </p:txBody>
      </p:sp>
      <p:cxnSp>
        <p:nvCxnSpPr>
          <p:cNvPr id="92" name="Straight Arrow Connector 91"/>
          <p:cNvCxnSpPr/>
          <p:nvPr/>
        </p:nvCxnSpPr>
        <p:spPr>
          <a:xfrm>
            <a:off x="10083640" y="8250061"/>
            <a:ext cx="1734820" cy="225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1" name="Line Callout 2 100"/>
          <p:cNvSpPr/>
          <p:nvPr/>
        </p:nvSpPr>
        <p:spPr>
          <a:xfrm>
            <a:off x="1171575" y="2070770"/>
            <a:ext cx="4249738" cy="1300903"/>
          </a:xfrm>
          <a:prstGeom prst="borderCallout2">
            <a:avLst>
              <a:gd name="adj1" fmla="val 22917"/>
              <a:gd name="adj2" fmla="val 100373"/>
              <a:gd name="adj3" fmla="val 22837"/>
              <a:gd name="adj4" fmla="val 105944"/>
              <a:gd name="adj5" fmla="val 151041"/>
              <a:gd name="adj6" fmla="val 119059"/>
            </a:avLst>
          </a:prstGeom>
          <a:noFill/>
          <a:ln>
            <a:solidFill>
              <a:schemeClr val="accent4"/>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Grid length A’B’ is less than ellipsoidal length AB </a:t>
            </a:r>
          </a:p>
          <a:p>
            <a:pPr algn="ctr"/>
            <a:r>
              <a:rPr lang="en-US" dirty="0" smtClean="0">
                <a:solidFill>
                  <a:schemeClr val="accent4"/>
                </a:solidFill>
              </a:rPr>
              <a:t>(grid scale factor &lt; 1)</a:t>
            </a:r>
            <a:endParaRPr lang="en-US" dirty="0">
              <a:solidFill>
                <a:schemeClr val="accent4"/>
              </a:solidFill>
            </a:endParaRPr>
          </a:p>
        </p:txBody>
      </p:sp>
      <p:sp>
        <p:nvSpPr>
          <p:cNvPr id="103" name="Line Callout 2 102"/>
          <p:cNvSpPr/>
          <p:nvPr/>
        </p:nvSpPr>
        <p:spPr>
          <a:xfrm>
            <a:off x="6581775" y="2287587"/>
            <a:ext cx="4043998" cy="1300903"/>
          </a:xfrm>
          <a:prstGeom prst="borderCallout2">
            <a:avLst>
              <a:gd name="adj1" fmla="val 22917"/>
              <a:gd name="adj2" fmla="val 100252"/>
              <a:gd name="adj3" fmla="val 22837"/>
              <a:gd name="adj4" fmla="val 105624"/>
              <a:gd name="adj5" fmla="val 191666"/>
              <a:gd name="adj6" fmla="val 116225"/>
            </a:avLst>
          </a:prstGeom>
          <a:noFill/>
          <a:ln>
            <a:solidFill>
              <a:schemeClr val="accent4"/>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Grid length A’B’ is greater than ellipsoidal length AB</a:t>
            </a:r>
          </a:p>
          <a:p>
            <a:pPr algn="ctr"/>
            <a:r>
              <a:rPr lang="en-US" dirty="0" smtClean="0">
                <a:solidFill>
                  <a:schemeClr val="accent4"/>
                </a:solidFill>
              </a:rPr>
              <a:t>(grid scale factor &gt; 1)</a:t>
            </a:r>
            <a:endParaRPr lang="en-US" dirty="0">
              <a:solidFill>
                <a:schemeClr val="accent4"/>
              </a:solidFill>
            </a:endParaRPr>
          </a:p>
        </p:txBody>
      </p:sp>
      <p:sp>
        <p:nvSpPr>
          <p:cNvPr id="31" name="TextBox 30"/>
          <p:cNvSpPr txBox="1"/>
          <p:nvPr/>
        </p:nvSpPr>
        <p:spPr>
          <a:xfrm>
            <a:off x="8782525" y="834284"/>
            <a:ext cx="3020101" cy="954673"/>
          </a:xfrm>
          <a:prstGeom prst="rect">
            <a:avLst/>
          </a:prstGeom>
          <a:noFill/>
          <a:ln w="9525">
            <a:solidFill>
              <a:schemeClr val="tx1"/>
            </a:solidFill>
          </a:ln>
        </p:spPr>
        <p:txBody>
          <a:bodyPr wrap="none" lIns="130101" tIns="65050" rIns="130101" bIns="65050" rtlCol="0">
            <a:spAutoFit/>
          </a:bodyPr>
          <a:lstStyle/>
          <a:p>
            <a:pPr>
              <a:spcAft>
                <a:spcPts val="854"/>
              </a:spcAft>
            </a:pPr>
            <a:r>
              <a:rPr lang="en-US" sz="2300" i="1" dirty="0" smtClean="0">
                <a:latin typeface="Cambria Math" pitchFamily="18" charset="0"/>
                <a:ea typeface="Cambria Math" pitchFamily="18" charset="0"/>
                <a:cs typeface="Arial" pitchFamily="34" charset="0"/>
              </a:rPr>
              <a:t>k</a:t>
            </a:r>
            <a:r>
              <a:rPr lang="en-US" sz="2300" dirty="0" smtClean="0">
                <a:latin typeface="Cambria Math" pitchFamily="18" charset="0"/>
                <a:ea typeface="Cambria Math" pitchFamily="18" charset="0"/>
                <a:cs typeface="Arial" pitchFamily="34" charset="0"/>
              </a:rPr>
              <a:t>  =  Grid Scale Factor</a:t>
            </a:r>
          </a:p>
          <a:p>
            <a:pPr>
              <a:spcAft>
                <a:spcPts val="854"/>
              </a:spcAft>
            </a:pPr>
            <a:r>
              <a:rPr lang="en-US" sz="2300" dirty="0" smtClean="0">
                <a:latin typeface="Cambria Math" pitchFamily="18" charset="0"/>
                <a:ea typeface="Cambria Math" pitchFamily="18" charset="0"/>
                <a:cs typeface="Arial" pitchFamily="34" charset="0"/>
              </a:rPr>
              <a:t>A’B’  =  </a:t>
            </a:r>
            <a:r>
              <a:rPr lang="en-US" sz="2300" i="1" dirty="0" smtClean="0">
                <a:latin typeface="Cambria Math" pitchFamily="18" charset="0"/>
                <a:ea typeface="Cambria Math" pitchFamily="18" charset="0"/>
                <a:cs typeface="Arial" pitchFamily="34" charset="0"/>
              </a:rPr>
              <a:t>k </a:t>
            </a:r>
            <a:r>
              <a:rPr lang="en-US" sz="2300" dirty="0" smtClean="0">
                <a:latin typeface="Cambria Math" pitchFamily="18" charset="0"/>
                <a:ea typeface="Cambria Math" pitchFamily="18" charset="0"/>
                <a:cs typeface="Arial" pitchFamily="34" charset="0"/>
              </a:rPr>
              <a:t> · AB </a:t>
            </a:r>
            <a:endParaRPr lang="en-US" sz="2300" i="1" baseline="-25000" dirty="0">
              <a:latin typeface="Cambria Math" pitchFamily="18" charset="0"/>
              <a:ea typeface="Cambria Math" pitchFamily="18" charset="0"/>
              <a:cs typeface="Arial" pitchFamily="34" charset="0"/>
            </a:endParaRPr>
          </a:p>
        </p:txBody>
      </p:sp>
      <p:sp>
        <p:nvSpPr>
          <p:cNvPr id="32" name="Rectangle 31"/>
          <p:cNvSpPr/>
          <p:nvPr/>
        </p:nvSpPr>
        <p:spPr>
          <a:xfrm>
            <a:off x="5312885" y="3588490"/>
            <a:ext cx="445239" cy="481656"/>
          </a:xfrm>
          <a:prstGeom prst="rect">
            <a:avLst/>
          </a:prstGeom>
        </p:spPr>
        <p:txBody>
          <a:bodyPr wrap="none" lIns="130101" tIns="65050" rIns="130101" bIns="65050">
            <a:spAutoFit/>
          </a:bodyPr>
          <a:lstStyle/>
          <a:p>
            <a:r>
              <a:rPr lang="en-US" sz="2300" dirty="0" smtClean="0">
                <a:latin typeface="Cambria Math" pitchFamily="18" charset="0"/>
                <a:ea typeface="Cambria Math" pitchFamily="18" charset="0"/>
                <a:cs typeface="Arial" pitchFamily="34" charset="0"/>
              </a:rPr>
              <a:t>A</a:t>
            </a:r>
            <a:endParaRPr lang="en-US" sz="2300" dirty="0"/>
          </a:p>
        </p:txBody>
      </p:sp>
      <p:sp>
        <p:nvSpPr>
          <p:cNvPr id="33" name="Rectangle 32"/>
          <p:cNvSpPr/>
          <p:nvPr/>
        </p:nvSpPr>
        <p:spPr>
          <a:xfrm>
            <a:off x="6830853" y="3588490"/>
            <a:ext cx="440677" cy="481656"/>
          </a:xfrm>
          <a:prstGeom prst="rect">
            <a:avLst/>
          </a:prstGeom>
        </p:spPr>
        <p:txBody>
          <a:bodyPr wrap="none" lIns="130101" tIns="65050" rIns="130101" bIns="65050">
            <a:spAutoFit/>
          </a:bodyPr>
          <a:lstStyle/>
          <a:p>
            <a:r>
              <a:rPr lang="en-US" sz="2300" dirty="0" smtClean="0">
                <a:latin typeface="Cambria Math" pitchFamily="18" charset="0"/>
                <a:ea typeface="Cambria Math" pitchFamily="18" charset="0"/>
                <a:cs typeface="Arial" pitchFamily="34" charset="0"/>
              </a:rPr>
              <a:t>B</a:t>
            </a:r>
            <a:endParaRPr lang="en-US" sz="2300" dirty="0"/>
          </a:p>
        </p:txBody>
      </p:sp>
      <p:sp>
        <p:nvSpPr>
          <p:cNvPr id="34" name="Rectangle 33"/>
          <p:cNvSpPr/>
          <p:nvPr/>
        </p:nvSpPr>
        <p:spPr>
          <a:xfrm>
            <a:off x="5204460" y="4780985"/>
            <a:ext cx="486571" cy="481656"/>
          </a:xfrm>
          <a:prstGeom prst="rect">
            <a:avLst/>
          </a:prstGeom>
        </p:spPr>
        <p:txBody>
          <a:bodyPr wrap="none" lIns="130101" tIns="65050" rIns="130101" bIns="65050">
            <a:spAutoFit/>
          </a:bodyPr>
          <a:lstStyle/>
          <a:p>
            <a:r>
              <a:rPr lang="en-US" sz="2300" dirty="0" smtClean="0">
                <a:latin typeface="Cambria Math" pitchFamily="18" charset="0"/>
                <a:ea typeface="Cambria Math" pitchFamily="18" charset="0"/>
                <a:cs typeface="Arial" pitchFamily="34" charset="0"/>
              </a:rPr>
              <a:t>A’</a:t>
            </a:r>
            <a:endParaRPr lang="en-US" sz="2300" dirty="0"/>
          </a:p>
        </p:txBody>
      </p:sp>
      <p:sp>
        <p:nvSpPr>
          <p:cNvPr id="35" name="Rectangle 34"/>
          <p:cNvSpPr/>
          <p:nvPr/>
        </p:nvSpPr>
        <p:spPr>
          <a:xfrm>
            <a:off x="6830853" y="4780985"/>
            <a:ext cx="542131" cy="481656"/>
          </a:xfrm>
          <a:prstGeom prst="rect">
            <a:avLst/>
          </a:prstGeom>
        </p:spPr>
        <p:txBody>
          <a:bodyPr wrap="square" lIns="130101" tIns="65050" rIns="130101" bIns="65050">
            <a:spAutoFit/>
          </a:bodyPr>
          <a:lstStyle/>
          <a:p>
            <a:r>
              <a:rPr lang="en-US" sz="2300" dirty="0" smtClean="0">
                <a:latin typeface="Cambria Math" pitchFamily="18" charset="0"/>
                <a:ea typeface="Cambria Math" pitchFamily="18" charset="0"/>
                <a:cs typeface="Arial" pitchFamily="34" charset="0"/>
              </a:rPr>
              <a:t>B’</a:t>
            </a:r>
            <a:endParaRPr lang="en-US" sz="2300" dirty="0"/>
          </a:p>
        </p:txBody>
      </p:sp>
      <p:sp>
        <p:nvSpPr>
          <p:cNvPr id="36" name="Rectangle 35"/>
          <p:cNvSpPr/>
          <p:nvPr/>
        </p:nvSpPr>
        <p:spPr>
          <a:xfrm>
            <a:off x="10300493" y="4997802"/>
            <a:ext cx="445239" cy="481656"/>
          </a:xfrm>
          <a:prstGeom prst="rect">
            <a:avLst/>
          </a:prstGeom>
        </p:spPr>
        <p:txBody>
          <a:bodyPr wrap="none" lIns="130101" tIns="65050" rIns="130101" bIns="65050">
            <a:spAutoFit/>
          </a:bodyPr>
          <a:lstStyle/>
          <a:p>
            <a:r>
              <a:rPr lang="en-US" sz="2300" dirty="0" smtClean="0">
                <a:latin typeface="Cambria Math" pitchFamily="18" charset="0"/>
                <a:ea typeface="Cambria Math" pitchFamily="18" charset="0"/>
                <a:cs typeface="Arial" pitchFamily="34" charset="0"/>
              </a:rPr>
              <a:t>A</a:t>
            </a:r>
            <a:endParaRPr lang="en-US" sz="2300" dirty="0"/>
          </a:p>
        </p:txBody>
      </p:sp>
      <p:sp>
        <p:nvSpPr>
          <p:cNvPr id="37" name="Rectangle 36"/>
          <p:cNvSpPr/>
          <p:nvPr/>
        </p:nvSpPr>
        <p:spPr>
          <a:xfrm>
            <a:off x="11059477" y="5431437"/>
            <a:ext cx="440677" cy="481656"/>
          </a:xfrm>
          <a:prstGeom prst="rect">
            <a:avLst/>
          </a:prstGeom>
        </p:spPr>
        <p:txBody>
          <a:bodyPr wrap="none" lIns="130101" tIns="65050" rIns="130101" bIns="65050">
            <a:spAutoFit/>
          </a:bodyPr>
          <a:lstStyle/>
          <a:p>
            <a:r>
              <a:rPr lang="en-US" sz="2300" dirty="0" smtClean="0">
                <a:latin typeface="Cambria Math" pitchFamily="18" charset="0"/>
                <a:ea typeface="Cambria Math" pitchFamily="18" charset="0"/>
                <a:cs typeface="Arial" pitchFamily="34" charset="0"/>
              </a:rPr>
              <a:t>B</a:t>
            </a:r>
            <a:endParaRPr lang="en-US" sz="2300" dirty="0"/>
          </a:p>
        </p:txBody>
      </p:sp>
      <p:sp>
        <p:nvSpPr>
          <p:cNvPr id="38" name="Rectangle 37"/>
          <p:cNvSpPr/>
          <p:nvPr/>
        </p:nvSpPr>
        <p:spPr>
          <a:xfrm>
            <a:off x="10300493" y="4347351"/>
            <a:ext cx="486571" cy="481656"/>
          </a:xfrm>
          <a:prstGeom prst="rect">
            <a:avLst/>
          </a:prstGeom>
        </p:spPr>
        <p:txBody>
          <a:bodyPr wrap="none" lIns="130101" tIns="65050" rIns="130101" bIns="65050">
            <a:spAutoFit/>
          </a:bodyPr>
          <a:lstStyle/>
          <a:p>
            <a:r>
              <a:rPr lang="en-US" sz="2300" dirty="0" smtClean="0">
                <a:latin typeface="Cambria Math" pitchFamily="18" charset="0"/>
                <a:ea typeface="Cambria Math" pitchFamily="18" charset="0"/>
                <a:cs typeface="Arial" pitchFamily="34" charset="0"/>
              </a:rPr>
              <a:t>A’</a:t>
            </a:r>
            <a:endParaRPr lang="en-US" sz="2300" dirty="0"/>
          </a:p>
        </p:txBody>
      </p:sp>
      <p:sp>
        <p:nvSpPr>
          <p:cNvPr id="39" name="Rectangle 38"/>
          <p:cNvSpPr/>
          <p:nvPr/>
        </p:nvSpPr>
        <p:spPr>
          <a:xfrm>
            <a:off x="11601608" y="4347351"/>
            <a:ext cx="542131" cy="481656"/>
          </a:xfrm>
          <a:prstGeom prst="rect">
            <a:avLst/>
          </a:prstGeom>
        </p:spPr>
        <p:txBody>
          <a:bodyPr wrap="square" lIns="130101" tIns="65050" rIns="130101" bIns="65050">
            <a:spAutoFit/>
          </a:bodyPr>
          <a:lstStyle/>
          <a:p>
            <a:r>
              <a:rPr lang="en-US" sz="2300" dirty="0" smtClean="0">
                <a:latin typeface="Cambria Math" pitchFamily="18" charset="0"/>
                <a:ea typeface="Cambria Math" pitchFamily="18" charset="0"/>
                <a:cs typeface="Arial" pitchFamily="34" charset="0"/>
              </a:rPr>
              <a:t>B’</a:t>
            </a:r>
            <a:endParaRPr lang="en-US" sz="2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Presenter – Richard Sincovec, LSI</a:t>
            </a:r>
            <a:endParaRPr lang="en-US" dirty="0"/>
          </a:p>
        </p:txBody>
      </p:sp>
      <p:sp>
        <p:nvSpPr>
          <p:cNvPr id="3" name="Content Placeholder 2"/>
          <p:cNvSpPr>
            <a:spLocks noGrp="1"/>
          </p:cNvSpPr>
          <p:nvPr>
            <p:ph idx="1"/>
          </p:nvPr>
        </p:nvSpPr>
        <p:spPr>
          <a:xfrm>
            <a:off x="593725" y="1754187"/>
            <a:ext cx="11761788" cy="7091363"/>
          </a:xfrm>
        </p:spPr>
        <p:txBody>
          <a:bodyPr/>
          <a:lstStyle/>
          <a:p>
            <a:pPr marL="741363" indent="-741363">
              <a:spcBef>
                <a:spcPts val="0"/>
              </a:spcBef>
              <a:spcAft>
                <a:spcPts val="1800"/>
              </a:spcAft>
              <a:buNone/>
            </a:pPr>
            <a:r>
              <a:rPr lang="en-US" dirty="0" smtClean="0">
                <a:solidFill>
                  <a:schemeClr val="accent2"/>
                </a:solidFill>
              </a:rPr>
              <a:t>Manager of Technology</a:t>
            </a:r>
            <a:r>
              <a:rPr lang="en-US" dirty="0" smtClean="0">
                <a:solidFill>
                  <a:srgbClr val="00B0F0"/>
                </a:solidFill>
              </a:rPr>
              <a:t/>
            </a:r>
            <a:br>
              <a:rPr lang="en-US" dirty="0" smtClean="0">
                <a:solidFill>
                  <a:srgbClr val="00B0F0"/>
                </a:solidFill>
              </a:rPr>
            </a:br>
            <a:r>
              <a:rPr lang="en-US" dirty="0" smtClean="0">
                <a:solidFill>
                  <a:schemeClr val="accent3">
                    <a:lumMod val="20000"/>
                    <a:lumOff val="80000"/>
                  </a:schemeClr>
                </a:solidFill>
              </a:rPr>
              <a:t>Edward-James Surveying, Inc.</a:t>
            </a:r>
            <a:br>
              <a:rPr lang="en-US" dirty="0" smtClean="0">
                <a:solidFill>
                  <a:schemeClr val="accent3">
                    <a:lumMod val="20000"/>
                    <a:lumOff val="80000"/>
                  </a:schemeClr>
                </a:solidFill>
              </a:rPr>
            </a:br>
            <a:r>
              <a:rPr lang="en-US" sz="2400" i="1" dirty="0" smtClean="0">
                <a:solidFill>
                  <a:schemeClr val="accent3">
                    <a:lumMod val="20000"/>
                    <a:lumOff val="80000"/>
                  </a:schemeClr>
                </a:solidFill>
              </a:rPr>
              <a:t>http://www.ejsurveying.com</a:t>
            </a:r>
          </a:p>
          <a:p>
            <a:pPr marL="741363" indent="-741363">
              <a:spcBef>
                <a:spcPts val="0"/>
              </a:spcBef>
              <a:spcAft>
                <a:spcPts val="1800"/>
              </a:spcAft>
              <a:buNone/>
            </a:pPr>
            <a:r>
              <a:rPr lang="en-US" dirty="0" smtClean="0">
                <a:solidFill>
                  <a:schemeClr val="accent2"/>
                </a:solidFill>
              </a:rPr>
              <a:t>Founder and President</a:t>
            </a:r>
            <a:r>
              <a:rPr lang="en-US" dirty="0" smtClean="0">
                <a:solidFill>
                  <a:srgbClr val="00B0F0"/>
                </a:solidFill>
              </a:rPr>
              <a:t/>
            </a:r>
            <a:br>
              <a:rPr lang="en-US" dirty="0" smtClean="0">
                <a:solidFill>
                  <a:srgbClr val="00B0F0"/>
                </a:solidFill>
              </a:rPr>
            </a:br>
            <a:r>
              <a:rPr lang="en-US" dirty="0" err="1" smtClean="0">
                <a:solidFill>
                  <a:schemeClr val="accent3">
                    <a:lumMod val="20000"/>
                    <a:lumOff val="80000"/>
                  </a:schemeClr>
                </a:solidFill>
              </a:rPr>
              <a:t>Quux</a:t>
            </a:r>
            <a:r>
              <a:rPr lang="en-US" dirty="0" smtClean="0">
                <a:solidFill>
                  <a:schemeClr val="accent3">
                    <a:lumMod val="20000"/>
                    <a:lumOff val="80000"/>
                  </a:schemeClr>
                </a:solidFill>
              </a:rPr>
              <a:t> Software, LLC</a:t>
            </a:r>
            <a:br>
              <a:rPr lang="en-US" dirty="0" smtClean="0">
                <a:solidFill>
                  <a:schemeClr val="accent3">
                    <a:lumMod val="20000"/>
                    <a:lumOff val="80000"/>
                  </a:schemeClr>
                </a:solidFill>
              </a:rPr>
            </a:br>
            <a:r>
              <a:rPr lang="en-US" sz="2400" i="1" dirty="0" smtClean="0">
                <a:solidFill>
                  <a:schemeClr val="accent3">
                    <a:lumMod val="20000"/>
                    <a:lumOff val="80000"/>
                  </a:schemeClr>
                </a:solidFill>
              </a:rPr>
              <a:t>http://www.quuxsoft.com</a:t>
            </a:r>
          </a:p>
          <a:p>
            <a:pPr>
              <a:spcAft>
                <a:spcPts val="1800"/>
              </a:spcAft>
            </a:pPr>
            <a:r>
              <a:rPr lang="en-US" dirty="0" smtClean="0"/>
              <a:t>More than 10 years of experience as a Land Surveyor</a:t>
            </a:r>
          </a:p>
          <a:p>
            <a:pPr>
              <a:spcAft>
                <a:spcPts val="1800"/>
              </a:spcAft>
            </a:pPr>
            <a:r>
              <a:rPr lang="en-US" dirty="0" smtClean="0"/>
              <a:t>More than 15 years of experience as a Software Engineer</a:t>
            </a:r>
          </a:p>
          <a:p>
            <a:pPr>
              <a:spcAft>
                <a:spcPts val="1800"/>
              </a:spcAft>
            </a:pPr>
            <a:r>
              <a:rPr lang="en-US" dirty="0" smtClean="0"/>
              <a:t>Creator of the Sincpac-C3D add-on software for Civil 3D</a:t>
            </a:r>
          </a:p>
          <a:p>
            <a:pPr>
              <a:spcAft>
                <a:spcPts val="1800"/>
              </a:spcAft>
            </a:pPr>
            <a:r>
              <a:rPr lang="en-US" dirty="0" smtClean="0"/>
              <a:t>Known as “</a:t>
            </a:r>
            <a:r>
              <a:rPr lang="en-US" dirty="0" err="1" smtClean="0"/>
              <a:t>Sinc</a:t>
            </a:r>
            <a:r>
              <a:rPr lang="en-US" dirty="0" smtClean="0"/>
              <a:t>” in many online forums and communities</a:t>
            </a:r>
          </a:p>
          <a:p>
            <a:pPr>
              <a:spcAft>
                <a:spcPts val="1800"/>
              </a:spcAft>
            </a:pPr>
            <a:r>
              <a:rPr lang="en-US" dirty="0" smtClean="0"/>
              <a:t>Contributor at Civil3D.com</a:t>
            </a:r>
          </a:p>
        </p:txBody>
      </p:sp>
      <p:pic>
        <p:nvPicPr>
          <p:cNvPr id="6" name="Picture 5" descr="logo_ejsi_white.png"/>
          <p:cNvPicPr>
            <a:picLocks noChangeAspect="1"/>
          </p:cNvPicPr>
          <p:nvPr/>
        </p:nvPicPr>
        <p:blipFill>
          <a:blip r:embed="rId2" cstate="print"/>
          <a:stretch>
            <a:fillRect/>
          </a:stretch>
        </p:blipFill>
        <p:spPr>
          <a:xfrm>
            <a:off x="8334375" y="1906587"/>
            <a:ext cx="2761727" cy="1060796"/>
          </a:xfrm>
          <a:prstGeom prst="rect">
            <a:avLst/>
          </a:prstGeom>
        </p:spPr>
      </p:pic>
      <p:pic>
        <p:nvPicPr>
          <p:cNvPr id="7" name="Picture 6" descr="logo_quux_white.png"/>
          <p:cNvPicPr>
            <a:picLocks noChangeAspect="1"/>
          </p:cNvPicPr>
          <p:nvPr/>
        </p:nvPicPr>
        <p:blipFill>
          <a:blip r:embed="rId3" cstate="print"/>
          <a:stretch>
            <a:fillRect/>
          </a:stretch>
        </p:blipFill>
        <p:spPr>
          <a:xfrm>
            <a:off x="8715375" y="3506787"/>
            <a:ext cx="2109399" cy="107908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323975" y="1068387"/>
          <a:ext cx="10300492" cy="7263374"/>
        </p:xfrm>
        <a:graphic>
          <a:graphicData uri="http://schemas.openxmlformats.org/drawingml/2006/table">
            <a:tbl>
              <a:tblPr firstRow="1" bandRow="1">
                <a:tableStyleId>{F5AB1C69-6EDB-4FF4-983F-18BD219EF322}</a:tableStyleId>
              </a:tblPr>
              <a:tblGrid>
                <a:gridCol w="2575123"/>
                <a:gridCol w="2575123"/>
                <a:gridCol w="2575123"/>
                <a:gridCol w="2575123"/>
              </a:tblGrid>
              <a:tr h="832838">
                <a:tc rowSpan="2">
                  <a:txBody>
                    <a:bodyPr/>
                    <a:lstStyle/>
                    <a:p>
                      <a:pPr algn="ctr"/>
                      <a:r>
                        <a:rPr lang="en-US" sz="2600" dirty="0" smtClean="0"/>
                        <a:t>Maximum Projection Zone Width</a:t>
                      </a:r>
                      <a:endParaRPr lang="en-US" sz="2600" dirty="0"/>
                    </a:p>
                  </a:txBody>
                  <a:tcPr marL="130112" marR="130112" marT="65045" marB="65045" anchor="ctr"/>
                </a:tc>
                <a:tc gridSpan="3">
                  <a:txBody>
                    <a:bodyPr/>
                    <a:lstStyle/>
                    <a:p>
                      <a:pPr algn="ctr"/>
                      <a:r>
                        <a:rPr lang="en-US" sz="2600" dirty="0" smtClean="0"/>
                        <a:t>Maximum</a:t>
                      </a:r>
                      <a:r>
                        <a:rPr lang="en-US" sz="2600" baseline="0" dirty="0" smtClean="0"/>
                        <a:t> Linear Horizontal Distortion</a:t>
                      </a:r>
                      <a:endParaRPr lang="en-US" sz="2600" dirty="0"/>
                    </a:p>
                  </a:txBody>
                  <a:tcPr marL="130112" marR="130112" marT="65045" marB="65045" anchor="ctr"/>
                </a:tc>
                <a:tc hMerge="1">
                  <a:txBody>
                    <a:bodyPr/>
                    <a:lstStyle/>
                    <a:p>
                      <a:endParaRPr lang="en-US" dirty="0"/>
                    </a:p>
                  </a:txBody>
                  <a:tcPr/>
                </a:tc>
                <a:tc hMerge="1">
                  <a:txBody>
                    <a:bodyPr/>
                    <a:lstStyle/>
                    <a:p>
                      <a:endParaRPr lang="en-US" dirty="0"/>
                    </a:p>
                  </a:txBody>
                  <a:tcPr/>
                </a:tc>
              </a:tr>
              <a:tr h="1457471">
                <a:tc vMerge="1">
                  <a:txBody>
                    <a:bodyPr/>
                    <a:lstStyle/>
                    <a:p>
                      <a:endParaRPr lang="en-US"/>
                    </a:p>
                  </a:txBody>
                  <a:tcPr/>
                </a:tc>
                <a:tc>
                  <a:txBody>
                    <a:bodyPr/>
                    <a:lstStyle/>
                    <a:p>
                      <a:pPr algn="ctr"/>
                      <a:r>
                        <a:rPr lang="en-US" sz="2600" dirty="0" smtClean="0"/>
                        <a:t>Parts per Million</a:t>
                      </a:r>
                      <a:endParaRPr lang="en-US" sz="2600" dirty="0">
                        <a:solidFill>
                          <a:schemeClr val="bg1"/>
                        </a:solidFill>
                      </a:endParaRPr>
                    </a:p>
                  </a:txBody>
                  <a:tcPr marL="130112" marR="130112" marT="65045" marB="65045" anchor="ctr"/>
                </a:tc>
                <a:tc>
                  <a:txBody>
                    <a:bodyPr/>
                    <a:lstStyle/>
                    <a:p>
                      <a:pPr algn="ctr"/>
                      <a:r>
                        <a:rPr lang="en-US" sz="2600" dirty="0" smtClean="0"/>
                        <a:t>Linear Distortion</a:t>
                      </a:r>
                      <a:endParaRPr lang="en-US" sz="2600" dirty="0">
                        <a:solidFill>
                          <a:schemeClr val="bg1"/>
                        </a:solidFill>
                      </a:endParaRPr>
                    </a:p>
                  </a:txBody>
                  <a:tcPr marL="130112" marR="130112" marT="65045" marB="65045" anchor="ctr"/>
                </a:tc>
                <a:tc>
                  <a:txBody>
                    <a:bodyPr/>
                    <a:lstStyle/>
                    <a:p>
                      <a:pPr algn="ctr"/>
                      <a:r>
                        <a:rPr lang="en-US" sz="2600" dirty="0" smtClean="0"/>
                        <a:t>Ratio</a:t>
                      </a:r>
                      <a:endParaRPr lang="en-US" sz="2600" dirty="0">
                        <a:solidFill>
                          <a:schemeClr val="bg1"/>
                        </a:solidFill>
                      </a:endParaRPr>
                    </a:p>
                  </a:txBody>
                  <a:tcPr marL="130112" marR="130112" marT="65045" marB="65045" anchor="ctr"/>
                </a:tc>
              </a:tr>
              <a:tr h="994613">
                <a:tc>
                  <a:txBody>
                    <a:bodyPr/>
                    <a:lstStyle/>
                    <a:p>
                      <a:pPr algn="ctr"/>
                      <a:r>
                        <a:rPr lang="en-US" sz="2600" dirty="0" smtClean="0"/>
                        <a:t>16 miles</a:t>
                      </a:r>
                    </a:p>
                    <a:p>
                      <a:pPr algn="ctr"/>
                      <a:r>
                        <a:rPr lang="en-US" sz="2600" dirty="0" smtClean="0"/>
                        <a:t>26 km</a:t>
                      </a:r>
                      <a:endParaRPr lang="en-US" sz="2600" dirty="0">
                        <a:latin typeface="+mj-lt"/>
                      </a:endParaRPr>
                    </a:p>
                  </a:txBody>
                  <a:tcPr marL="130112" marR="130112" marT="65045" marB="65045" anchor="ctr"/>
                </a:tc>
                <a:tc>
                  <a:txBody>
                    <a:bodyPr/>
                    <a:lstStyle/>
                    <a:p>
                      <a:pPr algn="ctr"/>
                      <a:r>
                        <a:rPr lang="en-US" sz="2600" dirty="0" smtClean="0"/>
                        <a:t>1 </a:t>
                      </a:r>
                      <a:r>
                        <a:rPr lang="en-US" sz="2600" dirty="0" err="1" smtClean="0"/>
                        <a:t>ppm</a:t>
                      </a:r>
                      <a:endParaRPr lang="en-US" sz="2600" dirty="0">
                        <a:latin typeface="+mj-lt"/>
                      </a:endParaRPr>
                    </a:p>
                  </a:txBody>
                  <a:tcPr marL="130112" marR="130112" marT="65045" marB="65045" anchor="ctr"/>
                </a:tc>
                <a:tc>
                  <a:txBody>
                    <a:bodyPr/>
                    <a:lstStyle/>
                    <a:p>
                      <a:pPr algn="ctr"/>
                      <a:r>
                        <a:rPr lang="en-US" sz="2600" dirty="0" smtClean="0"/>
                        <a:t>0.005</a:t>
                      </a:r>
                      <a:r>
                        <a:rPr lang="en-US" sz="2600" baseline="0" dirty="0" smtClean="0"/>
                        <a:t> ft/mi</a:t>
                      </a:r>
                    </a:p>
                    <a:p>
                      <a:pPr algn="ctr"/>
                      <a:r>
                        <a:rPr lang="en-US" sz="2600" baseline="0" dirty="0" smtClean="0"/>
                        <a:t>1 mm/km</a:t>
                      </a:r>
                      <a:endParaRPr lang="en-US" sz="2600" dirty="0">
                        <a:latin typeface="+mj-lt"/>
                      </a:endParaRPr>
                    </a:p>
                  </a:txBody>
                  <a:tcPr marL="130112" marR="130112" marT="65045" marB="65045" anchor="ctr"/>
                </a:tc>
                <a:tc>
                  <a:txBody>
                    <a:bodyPr/>
                    <a:lstStyle/>
                    <a:p>
                      <a:pPr algn="ctr"/>
                      <a:r>
                        <a:rPr lang="en-US" sz="2600" dirty="0" smtClean="0"/>
                        <a:t>1 : 1,000,000</a:t>
                      </a:r>
                      <a:endParaRPr lang="en-US" sz="2600" dirty="0">
                        <a:latin typeface="+mj-lt"/>
                      </a:endParaRPr>
                    </a:p>
                  </a:txBody>
                  <a:tcPr marL="130112" marR="130112" marT="65045" marB="65045" anchor="ctr"/>
                </a:tc>
              </a:tr>
              <a:tr h="994613">
                <a:tc>
                  <a:txBody>
                    <a:bodyPr/>
                    <a:lstStyle/>
                    <a:p>
                      <a:pPr algn="ctr"/>
                      <a:r>
                        <a:rPr lang="en-US" sz="2600" dirty="0" smtClean="0"/>
                        <a:t>50 miles</a:t>
                      </a:r>
                    </a:p>
                    <a:p>
                      <a:pPr algn="ctr"/>
                      <a:r>
                        <a:rPr lang="en-US" sz="2600" dirty="0" smtClean="0"/>
                        <a:t>80 km</a:t>
                      </a:r>
                      <a:endParaRPr lang="en-US" sz="2600" dirty="0">
                        <a:latin typeface="+mj-lt"/>
                      </a:endParaRPr>
                    </a:p>
                  </a:txBody>
                  <a:tcPr marL="130112" marR="130112" marT="65045" marB="65045" anchor="ctr"/>
                </a:tc>
                <a:tc>
                  <a:txBody>
                    <a:bodyPr/>
                    <a:lstStyle/>
                    <a:p>
                      <a:pPr algn="ctr"/>
                      <a:r>
                        <a:rPr lang="en-US" sz="2600" dirty="0" smtClean="0"/>
                        <a:t>10 </a:t>
                      </a:r>
                      <a:r>
                        <a:rPr lang="en-US" sz="2600" dirty="0" err="1" smtClean="0"/>
                        <a:t>ppm</a:t>
                      </a:r>
                      <a:endParaRPr lang="en-US" sz="2600" dirty="0">
                        <a:latin typeface="+mj-lt"/>
                      </a:endParaRPr>
                    </a:p>
                  </a:txBody>
                  <a:tcPr marL="130112" marR="130112" marT="65045" marB="65045" anchor="ctr"/>
                </a:tc>
                <a:tc>
                  <a:txBody>
                    <a:bodyPr/>
                    <a:lstStyle/>
                    <a:p>
                      <a:pPr algn="ctr"/>
                      <a:r>
                        <a:rPr lang="en-US" sz="2600" dirty="0" smtClean="0"/>
                        <a:t>0.05</a:t>
                      </a:r>
                      <a:r>
                        <a:rPr lang="en-US" sz="2600" baseline="0" dirty="0" smtClean="0"/>
                        <a:t> ft/mi</a:t>
                      </a:r>
                    </a:p>
                    <a:p>
                      <a:pPr algn="ctr"/>
                      <a:r>
                        <a:rPr lang="en-US" sz="2600" baseline="0" dirty="0" smtClean="0"/>
                        <a:t>10 mm/km</a:t>
                      </a:r>
                      <a:endParaRPr lang="en-US" sz="2600" dirty="0" smtClean="0">
                        <a:latin typeface="+mj-lt"/>
                      </a:endParaRPr>
                    </a:p>
                  </a:txBody>
                  <a:tcPr marL="130112" marR="130112" marT="65045" marB="65045" anchor="ctr"/>
                </a:tc>
                <a:tc>
                  <a:txBody>
                    <a:bodyPr/>
                    <a:lstStyle/>
                    <a:p>
                      <a:pPr algn="ctr"/>
                      <a:r>
                        <a:rPr lang="en-US" sz="2600" dirty="0" smtClean="0"/>
                        <a:t>1 : 100,000</a:t>
                      </a:r>
                      <a:endParaRPr lang="en-US" sz="2600" dirty="0">
                        <a:latin typeface="+mj-lt"/>
                      </a:endParaRPr>
                    </a:p>
                  </a:txBody>
                  <a:tcPr marL="130112" marR="130112" marT="65045" marB="65045" anchor="ctr"/>
                </a:tc>
              </a:tr>
              <a:tr h="994613">
                <a:tc>
                  <a:txBody>
                    <a:bodyPr/>
                    <a:lstStyle/>
                    <a:p>
                      <a:pPr algn="ctr"/>
                      <a:r>
                        <a:rPr lang="en-US" sz="2600" dirty="0" smtClean="0"/>
                        <a:t>71 miles</a:t>
                      </a:r>
                    </a:p>
                    <a:p>
                      <a:pPr algn="ctr"/>
                      <a:r>
                        <a:rPr lang="en-US" sz="2600" dirty="0" smtClean="0"/>
                        <a:t>114 km</a:t>
                      </a:r>
                      <a:endParaRPr lang="en-US" sz="2600" dirty="0">
                        <a:latin typeface="+mj-lt"/>
                      </a:endParaRPr>
                    </a:p>
                  </a:txBody>
                  <a:tcPr marL="130112" marR="130112" marT="65045" marB="65045" anchor="ctr"/>
                </a:tc>
                <a:tc>
                  <a:txBody>
                    <a:bodyPr/>
                    <a:lstStyle/>
                    <a:p>
                      <a:pPr algn="ctr"/>
                      <a:r>
                        <a:rPr lang="en-US" sz="2600" dirty="0" smtClean="0"/>
                        <a:t>20 </a:t>
                      </a:r>
                      <a:r>
                        <a:rPr lang="en-US" sz="2600" dirty="0" err="1" smtClean="0"/>
                        <a:t>ppm</a:t>
                      </a:r>
                      <a:endParaRPr lang="en-US" sz="2600" dirty="0">
                        <a:latin typeface="+mj-lt"/>
                      </a:endParaRPr>
                    </a:p>
                  </a:txBody>
                  <a:tcPr marL="130112" marR="130112" marT="65045" marB="65045" anchor="ctr"/>
                </a:tc>
                <a:tc>
                  <a:txBody>
                    <a:bodyPr/>
                    <a:lstStyle/>
                    <a:p>
                      <a:pPr algn="ctr"/>
                      <a:r>
                        <a:rPr lang="en-US" sz="2600" dirty="0" smtClean="0"/>
                        <a:t>0.1</a:t>
                      </a:r>
                      <a:r>
                        <a:rPr lang="en-US" sz="2600" baseline="0" dirty="0" smtClean="0"/>
                        <a:t> ft/mi</a:t>
                      </a:r>
                    </a:p>
                    <a:p>
                      <a:pPr algn="ctr"/>
                      <a:r>
                        <a:rPr lang="en-US" sz="2600" baseline="0" dirty="0" smtClean="0"/>
                        <a:t>20 mm/km</a:t>
                      </a:r>
                      <a:endParaRPr lang="en-US" sz="2600" dirty="0">
                        <a:latin typeface="+mj-lt"/>
                      </a:endParaRPr>
                    </a:p>
                  </a:txBody>
                  <a:tcPr marL="130112" marR="130112" marT="65045" marB="65045" anchor="ctr"/>
                </a:tc>
                <a:tc>
                  <a:txBody>
                    <a:bodyPr/>
                    <a:lstStyle/>
                    <a:p>
                      <a:pPr algn="ctr"/>
                      <a:r>
                        <a:rPr lang="en-US" sz="2600" dirty="0" smtClean="0"/>
                        <a:t>1 : 50,000</a:t>
                      </a:r>
                      <a:endParaRPr lang="en-US" sz="2600" dirty="0">
                        <a:latin typeface="+mj-lt"/>
                      </a:endParaRPr>
                    </a:p>
                  </a:txBody>
                  <a:tcPr marL="130112" marR="130112" marT="65045" marB="65045" anchor="ctr"/>
                </a:tc>
              </a:tr>
              <a:tr h="994613">
                <a:tc>
                  <a:txBody>
                    <a:bodyPr/>
                    <a:lstStyle/>
                    <a:p>
                      <a:pPr algn="ctr"/>
                      <a:r>
                        <a:rPr lang="en-US" sz="2600" dirty="0" smtClean="0"/>
                        <a:t>112 miles</a:t>
                      </a:r>
                    </a:p>
                    <a:p>
                      <a:pPr algn="ctr"/>
                      <a:r>
                        <a:rPr lang="en-US" sz="2600" dirty="0" smtClean="0"/>
                        <a:t>180 km</a:t>
                      </a:r>
                      <a:endParaRPr lang="en-US" sz="2600" dirty="0">
                        <a:latin typeface="+mj-lt"/>
                      </a:endParaRPr>
                    </a:p>
                  </a:txBody>
                  <a:tcPr marL="130112" marR="130112" marT="65045" marB="65045" anchor="ctr"/>
                </a:tc>
                <a:tc>
                  <a:txBody>
                    <a:bodyPr/>
                    <a:lstStyle/>
                    <a:p>
                      <a:pPr algn="ctr"/>
                      <a:r>
                        <a:rPr lang="en-US" sz="2600" dirty="0" smtClean="0"/>
                        <a:t>50 </a:t>
                      </a:r>
                      <a:r>
                        <a:rPr lang="en-US" sz="2600" dirty="0" err="1" smtClean="0"/>
                        <a:t>ppm</a:t>
                      </a:r>
                      <a:endParaRPr lang="en-US" sz="2600" dirty="0">
                        <a:latin typeface="+mj-lt"/>
                      </a:endParaRPr>
                    </a:p>
                  </a:txBody>
                  <a:tcPr marL="130112" marR="130112" marT="65045" marB="65045" anchor="ctr"/>
                </a:tc>
                <a:tc>
                  <a:txBody>
                    <a:bodyPr/>
                    <a:lstStyle/>
                    <a:p>
                      <a:pPr algn="ctr"/>
                      <a:r>
                        <a:rPr lang="en-US" sz="2600" dirty="0" smtClean="0"/>
                        <a:t>0.3</a:t>
                      </a:r>
                      <a:r>
                        <a:rPr lang="en-US" sz="2600" baseline="0" dirty="0" smtClean="0"/>
                        <a:t> ft/mi</a:t>
                      </a:r>
                    </a:p>
                    <a:p>
                      <a:pPr algn="ctr"/>
                      <a:r>
                        <a:rPr lang="en-US" sz="2600" baseline="0" dirty="0" smtClean="0"/>
                        <a:t>50 mm/km</a:t>
                      </a:r>
                      <a:endParaRPr lang="en-US" sz="2600" dirty="0">
                        <a:latin typeface="+mj-lt"/>
                      </a:endParaRPr>
                    </a:p>
                  </a:txBody>
                  <a:tcPr marL="130112" marR="130112" marT="65045" marB="65045" anchor="ctr"/>
                </a:tc>
                <a:tc>
                  <a:txBody>
                    <a:bodyPr/>
                    <a:lstStyle/>
                    <a:p>
                      <a:pPr algn="ctr"/>
                      <a:r>
                        <a:rPr lang="en-US" sz="2600" dirty="0" smtClean="0"/>
                        <a:t>1 : 20,000</a:t>
                      </a:r>
                      <a:endParaRPr lang="en-US" sz="2600" dirty="0">
                        <a:latin typeface="+mj-lt"/>
                      </a:endParaRPr>
                    </a:p>
                  </a:txBody>
                  <a:tcPr marL="130112" marR="130112" marT="65045" marB="65045" anchor="ctr"/>
                </a:tc>
              </a:tr>
              <a:tr h="994613">
                <a:tc>
                  <a:txBody>
                    <a:bodyPr/>
                    <a:lstStyle/>
                    <a:p>
                      <a:pPr algn="ctr"/>
                      <a:r>
                        <a:rPr lang="en-US" sz="2600" dirty="0" smtClean="0"/>
                        <a:t>158 miles</a:t>
                      </a:r>
                    </a:p>
                    <a:p>
                      <a:pPr algn="ctr"/>
                      <a:r>
                        <a:rPr lang="en-US" sz="2600" dirty="0" smtClean="0"/>
                        <a:t>254 km</a:t>
                      </a:r>
                      <a:endParaRPr lang="en-US" sz="2600" dirty="0">
                        <a:latin typeface="+mj-lt"/>
                      </a:endParaRPr>
                    </a:p>
                  </a:txBody>
                  <a:tcPr marL="130112" marR="130112" marT="65045" marB="65045" anchor="ctr"/>
                </a:tc>
                <a:tc>
                  <a:txBody>
                    <a:bodyPr/>
                    <a:lstStyle/>
                    <a:p>
                      <a:pPr algn="ctr"/>
                      <a:r>
                        <a:rPr lang="en-US" sz="2600" dirty="0" smtClean="0"/>
                        <a:t>100 </a:t>
                      </a:r>
                      <a:r>
                        <a:rPr lang="en-US" sz="2600" dirty="0" err="1" smtClean="0"/>
                        <a:t>ppm</a:t>
                      </a:r>
                      <a:endParaRPr lang="en-US" sz="2600" dirty="0">
                        <a:latin typeface="+mj-lt"/>
                      </a:endParaRPr>
                    </a:p>
                  </a:txBody>
                  <a:tcPr marL="130112" marR="130112" marT="65045" marB="65045" anchor="ctr"/>
                </a:tc>
                <a:tc>
                  <a:txBody>
                    <a:bodyPr/>
                    <a:lstStyle/>
                    <a:p>
                      <a:pPr algn="ctr"/>
                      <a:r>
                        <a:rPr lang="en-US" sz="2600" dirty="0" smtClean="0"/>
                        <a:t>0. 5</a:t>
                      </a:r>
                      <a:r>
                        <a:rPr lang="en-US" sz="2600" baseline="0" dirty="0" smtClean="0"/>
                        <a:t> ft/mi</a:t>
                      </a:r>
                    </a:p>
                    <a:p>
                      <a:pPr algn="ctr"/>
                      <a:r>
                        <a:rPr lang="en-US" sz="2600" baseline="0" dirty="0" smtClean="0"/>
                        <a:t>100 mm/km</a:t>
                      </a:r>
                      <a:endParaRPr lang="en-US" sz="2600" dirty="0">
                        <a:latin typeface="+mj-lt"/>
                      </a:endParaRPr>
                    </a:p>
                  </a:txBody>
                  <a:tcPr marL="130112" marR="130112" marT="65045" marB="65045" anchor="ctr"/>
                </a:tc>
                <a:tc>
                  <a:txBody>
                    <a:bodyPr/>
                    <a:lstStyle/>
                    <a:p>
                      <a:pPr algn="ctr"/>
                      <a:r>
                        <a:rPr lang="en-US" sz="2600" dirty="0" smtClean="0"/>
                        <a:t>1 : 10,000</a:t>
                      </a:r>
                      <a:endParaRPr lang="en-US" sz="2600" dirty="0">
                        <a:latin typeface="+mj-lt"/>
                      </a:endParaRPr>
                    </a:p>
                  </a:txBody>
                  <a:tcPr marL="130112" marR="130112" marT="65045" marB="65045"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230188"/>
            <a:ext cx="11761788" cy="762000"/>
          </a:xfrm>
        </p:spPr>
        <p:txBody>
          <a:bodyPr/>
          <a:lstStyle/>
          <a:p>
            <a:r>
              <a:rPr lang="en-US" dirty="0" smtClean="0"/>
              <a:t>Elevation Scale Factor</a:t>
            </a:r>
            <a:endParaRPr lang="en-US" dirty="0"/>
          </a:p>
        </p:txBody>
      </p:sp>
      <p:sp>
        <p:nvSpPr>
          <p:cNvPr id="3" name="Content Placeholder 2"/>
          <p:cNvSpPr>
            <a:spLocks noGrp="1"/>
          </p:cNvSpPr>
          <p:nvPr>
            <p:ph idx="1"/>
          </p:nvPr>
        </p:nvSpPr>
        <p:spPr>
          <a:xfrm>
            <a:off x="561975" y="992187"/>
            <a:ext cx="11761788" cy="6699250"/>
          </a:xfrm>
        </p:spPr>
        <p:txBody>
          <a:bodyPr>
            <a:normAutofit/>
          </a:bodyPr>
          <a:lstStyle/>
          <a:p>
            <a:pPr>
              <a:spcBef>
                <a:spcPts val="1200"/>
              </a:spcBef>
            </a:pPr>
            <a:r>
              <a:rPr lang="en-US" dirty="0" smtClean="0"/>
              <a:t>For most commonly-used coordinate systems, the Ellipsoid surface is roughly at sea level (</a:t>
            </a:r>
            <a:r>
              <a:rPr lang="en-US" dirty="0" err="1" smtClean="0"/>
              <a:t>Elev</a:t>
            </a:r>
            <a:r>
              <a:rPr lang="en-US" dirty="0" smtClean="0"/>
              <a:t> = 0.00).  This means the ground surface is usually above the Ellipsoid surface.</a:t>
            </a:r>
          </a:p>
          <a:p>
            <a:pPr>
              <a:spcBef>
                <a:spcPts val="1200"/>
              </a:spcBef>
            </a:pPr>
            <a:r>
              <a:rPr lang="en-US" dirty="0" smtClean="0"/>
              <a:t>The Elevation Scale Factor corrects for the difference between distance on the ground and distance on the Ellipsoid.</a:t>
            </a:r>
            <a:endParaRPr lang="en-US" b="1" dirty="0" smtClean="0"/>
          </a:p>
          <a:p>
            <a:pPr>
              <a:spcBef>
                <a:spcPts val="1200"/>
              </a:spcBef>
            </a:pPr>
            <a:r>
              <a:rPr lang="en-US" b="1" dirty="0" smtClean="0"/>
              <a:t>R</a:t>
            </a:r>
            <a:r>
              <a:rPr lang="en-US" dirty="0" smtClean="0"/>
              <a:t> is approximate radius of Ellipsoid at our Project location.  In the Continental US, it is usually sufficient to use a value of 20,906,000 feet or 6,372,000 meters</a:t>
            </a:r>
            <a:endParaRPr lang="en-US" b="1" dirty="0" smtClean="0"/>
          </a:p>
        </p:txBody>
      </p:sp>
      <p:pic>
        <p:nvPicPr>
          <p:cNvPr id="4" name="Picture 3" descr="ElevationScaleFactor.png"/>
          <p:cNvPicPr>
            <a:picLocks noChangeAspect="1"/>
          </p:cNvPicPr>
          <p:nvPr/>
        </p:nvPicPr>
        <p:blipFill>
          <a:blip r:embed="rId2" cstate="print"/>
          <a:stretch>
            <a:fillRect/>
          </a:stretch>
        </p:blipFill>
        <p:spPr>
          <a:xfrm>
            <a:off x="5362575" y="5030787"/>
            <a:ext cx="6264985" cy="3930488"/>
          </a:xfrm>
          <a:prstGeom prst="rect">
            <a:avLst/>
          </a:prstGeom>
        </p:spPr>
      </p:pic>
      <p:sp>
        <p:nvSpPr>
          <p:cNvPr id="5" name="TextBox 4"/>
          <p:cNvSpPr txBox="1"/>
          <p:nvPr/>
        </p:nvSpPr>
        <p:spPr>
          <a:xfrm>
            <a:off x="9096375" y="7545387"/>
            <a:ext cx="3578066" cy="1193200"/>
          </a:xfrm>
          <a:prstGeom prst="rect">
            <a:avLst/>
          </a:prstGeom>
          <a:noFill/>
          <a:ln w="12700">
            <a:solidFill>
              <a:schemeClr val="accent4"/>
            </a:solidFill>
          </a:ln>
          <a:effectLst/>
          <a:scene3d>
            <a:camera prst="orthographicFront"/>
            <a:lightRig rig="threePt" dir="t"/>
          </a:scene3d>
          <a:sp3d extrusionH="76200" contourW="6350">
            <a:bevelT w="165100" prst="coolSlant"/>
          </a:sp3d>
        </p:spPr>
        <p:txBody>
          <a:bodyPr wrap="square" lIns="130101" tIns="65050" rIns="130101" bIns="65050" rtlCol="0">
            <a:spAutoFit/>
          </a:bodyPr>
          <a:lstStyle/>
          <a:p>
            <a:r>
              <a:rPr lang="en-US" sz="2300" dirty="0" smtClean="0">
                <a:latin typeface="Cambria Math" pitchFamily="18" charset="0"/>
                <a:ea typeface="Cambria Math" pitchFamily="18" charset="0"/>
              </a:rPr>
              <a:t>R = Ellipsoid Radius</a:t>
            </a:r>
          </a:p>
          <a:p>
            <a:r>
              <a:rPr lang="en-US" sz="2300" dirty="0" smtClean="0">
                <a:latin typeface="Cambria Math" pitchFamily="18" charset="0"/>
                <a:ea typeface="Cambria Math" pitchFamily="18" charset="0"/>
              </a:rPr>
              <a:t>h = Ellipsoidal Height</a:t>
            </a:r>
          </a:p>
          <a:p>
            <a:r>
              <a:rPr lang="en-US" sz="2300" i="1" dirty="0" smtClean="0">
                <a:latin typeface="Cambria Math" pitchFamily="18" charset="0"/>
                <a:ea typeface="Cambria Math" pitchFamily="18" charset="0"/>
                <a:cs typeface="Arial" pitchFamily="34" charset="0"/>
              </a:rPr>
              <a:t>r</a:t>
            </a:r>
            <a:r>
              <a:rPr lang="en-US" sz="2300" i="1" baseline="-25000" dirty="0" smtClean="0">
                <a:latin typeface="Cambria Math" pitchFamily="18" charset="0"/>
                <a:ea typeface="Cambria Math" pitchFamily="18" charset="0"/>
                <a:cs typeface="Arial" pitchFamily="34" charset="0"/>
              </a:rPr>
              <a:t>e</a:t>
            </a:r>
            <a:r>
              <a:rPr lang="en-US" sz="2300" i="1" dirty="0" smtClean="0">
                <a:latin typeface="Cambria Math" pitchFamily="18" charset="0"/>
                <a:ea typeface="Cambria Math" pitchFamily="18" charset="0"/>
                <a:cs typeface="Arial" pitchFamily="34" charset="0"/>
              </a:rPr>
              <a:t> </a:t>
            </a:r>
            <a:r>
              <a:rPr lang="en-US" sz="2300" dirty="0" smtClean="0">
                <a:latin typeface="Cambria Math" pitchFamily="18" charset="0"/>
                <a:ea typeface="Cambria Math" pitchFamily="18" charset="0"/>
                <a:cs typeface="Arial" pitchFamily="34" charset="0"/>
              </a:rPr>
              <a:t>= </a:t>
            </a:r>
            <a:r>
              <a:rPr lang="en-US" sz="2300" dirty="0" smtClean="0">
                <a:latin typeface="Cambria Math" pitchFamily="18" charset="0"/>
                <a:ea typeface="Cambria Math" pitchFamily="18" charset="0"/>
              </a:rPr>
              <a:t>Elevation Scale Factor</a:t>
            </a:r>
            <a:endParaRPr lang="en-US" sz="2300" i="1" baseline="-25000" dirty="0" smtClean="0">
              <a:latin typeface="Cambria Math" pitchFamily="18" charset="0"/>
              <a:ea typeface="Cambria Math" pitchFamily="18" charset="0"/>
              <a:cs typeface="Arial" pitchFamily="34" charset="0"/>
            </a:endParaRPr>
          </a:p>
        </p:txBody>
      </p:sp>
      <p:sp>
        <p:nvSpPr>
          <p:cNvPr id="6" name="TextBox 5"/>
          <p:cNvSpPr txBox="1"/>
          <p:nvPr/>
        </p:nvSpPr>
        <p:spPr>
          <a:xfrm>
            <a:off x="1002030" y="7330934"/>
            <a:ext cx="4131945" cy="1239366"/>
          </a:xfrm>
          <a:prstGeom prst="rect">
            <a:avLst/>
          </a:prstGeom>
          <a:noFill/>
          <a:ln w="12700">
            <a:solidFill>
              <a:schemeClr val="accent1"/>
            </a:solidFill>
          </a:ln>
          <a:effectLst/>
          <a:scene3d>
            <a:camera prst="orthographicFront"/>
            <a:lightRig rig="threePt" dir="t"/>
          </a:scene3d>
          <a:sp3d extrusionH="76200" contourW="6350">
            <a:bevelT w="165100" prst="coolSlant"/>
          </a:sp3d>
        </p:spPr>
        <p:txBody>
          <a:bodyPr wrap="square" lIns="130101" tIns="65050" rIns="130101" bIns="65050" rtlCol="0">
            <a:spAutoFit/>
          </a:bodyPr>
          <a:lstStyle/>
          <a:p>
            <a:pPr algn="ctr"/>
            <a:r>
              <a:rPr lang="en-US" sz="2400" dirty="0" smtClean="0">
                <a:solidFill>
                  <a:schemeClr val="accent1">
                    <a:lumMod val="75000"/>
                  </a:schemeClr>
                </a:solidFill>
              </a:rPr>
              <a:t>Distance </a:t>
            </a:r>
            <a:r>
              <a:rPr lang="en-US" sz="2400" b="1" dirty="0" smtClean="0">
                <a:solidFill>
                  <a:schemeClr val="accent1">
                    <a:lumMod val="75000"/>
                  </a:schemeClr>
                </a:solidFill>
              </a:rPr>
              <a:t>AB</a:t>
            </a:r>
            <a:r>
              <a:rPr lang="en-US" sz="2400" dirty="0" smtClean="0">
                <a:solidFill>
                  <a:schemeClr val="accent1">
                    <a:lumMod val="75000"/>
                  </a:schemeClr>
                </a:solidFill>
              </a:rPr>
              <a:t> is greater than distance </a:t>
            </a:r>
            <a:r>
              <a:rPr lang="en-US" sz="2400" b="1" dirty="0" smtClean="0">
                <a:solidFill>
                  <a:schemeClr val="accent1">
                    <a:lumMod val="75000"/>
                  </a:schemeClr>
                </a:solidFill>
              </a:rPr>
              <a:t>A’B’</a:t>
            </a:r>
            <a:r>
              <a:rPr lang="en-US" sz="2400" dirty="0" smtClean="0">
                <a:solidFill>
                  <a:schemeClr val="accent1">
                    <a:lumMod val="75000"/>
                  </a:schemeClr>
                </a:solidFill>
              </a:rPr>
              <a:t> when ground surface is above Ellipsoid</a:t>
            </a:r>
            <a:endParaRPr lang="en-US" sz="2400" dirty="0">
              <a:solidFill>
                <a:schemeClr val="accent1">
                  <a:lumMod val="75000"/>
                </a:schemeClr>
              </a:solidFill>
            </a:endParaRPr>
          </a:p>
        </p:txBody>
      </p:sp>
      <p:grpSp>
        <p:nvGrpSpPr>
          <p:cNvPr id="7" name="Group 12"/>
          <p:cNvGrpSpPr/>
          <p:nvPr/>
        </p:nvGrpSpPr>
        <p:grpSpPr>
          <a:xfrm>
            <a:off x="1977867" y="5379580"/>
            <a:ext cx="1734820" cy="915636"/>
            <a:chOff x="990600" y="3810000"/>
            <a:chExt cx="1219200" cy="643597"/>
          </a:xfrm>
        </p:grpSpPr>
        <p:sp>
          <p:nvSpPr>
            <p:cNvPr id="8" name="TextBox 7"/>
            <p:cNvSpPr txBox="1"/>
            <p:nvPr/>
          </p:nvSpPr>
          <p:spPr>
            <a:xfrm>
              <a:off x="990600" y="3962400"/>
              <a:ext cx="572880" cy="313686"/>
            </a:xfrm>
            <a:prstGeom prst="rect">
              <a:avLst/>
            </a:prstGeom>
            <a:noFill/>
          </p:spPr>
          <p:txBody>
            <a:bodyPr wrap="none" rtlCol="0">
              <a:spAutoFit/>
            </a:bodyPr>
            <a:lstStyle/>
            <a:p>
              <a:r>
                <a:rPr lang="en-US" sz="2300" i="1" dirty="0" smtClean="0">
                  <a:latin typeface="Cambria Math" pitchFamily="18" charset="0"/>
                  <a:ea typeface="Cambria Math" pitchFamily="18" charset="0"/>
                  <a:cs typeface="Arial" pitchFamily="34" charset="0"/>
                </a:rPr>
                <a:t>r</a:t>
              </a:r>
              <a:r>
                <a:rPr lang="en-US" sz="2300" i="1" baseline="-25000" dirty="0" smtClean="0">
                  <a:latin typeface="Cambria Math" pitchFamily="18" charset="0"/>
                  <a:ea typeface="Cambria Math" pitchFamily="18" charset="0"/>
                  <a:cs typeface="Arial" pitchFamily="34" charset="0"/>
                </a:rPr>
                <a:t>e</a:t>
              </a:r>
              <a:r>
                <a:rPr lang="en-US" sz="2300" i="1" dirty="0" smtClean="0">
                  <a:latin typeface="Cambria Math" pitchFamily="18" charset="0"/>
                  <a:ea typeface="Cambria Math" pitchFamily="18" charset="0"/>
                  <a:cs typeface="Arial" pitchFamily="34" charset="0"/>
                </a:rPr>
                <a:t>  </a:t>
              </a:r>
              <a:r>
                <a:rPr lang="en-US" sz="2300" dirty="0" smtClean="0">
                  <a:latin typeface="Cambria Math" pitchFamily="18" charset="0"/>
                  <a:ea typeface="Cambria Math" pitchFamily="18" charset="0"/>
                  <a:cs typeface="Arial" pitchFamily="34" charset="0"/>
                </a:rPr>
                <a:t>= </a:t>
              </a:r>
              <a:endParaRPr lang="en-US" sz="2300" i="1" baseline="-25000" dirty="0">
                <a:latin typeface="Cambria Math" pitchFamily="18" charset="0"/>
                <a:ea typeface="Cambria Math" pitchFamily="18" charset="0"/>
                <a:cs typeface="Arial" pitchFamily="34" charset="0"/>
              </a:endParaRPr>
            </a:p>
          </p:txBody>
        </p:sp>
        <p:sp>
          <p:nvSpPr>
            <p:cNvPr id="9" name="TextBox 8"/>
            <p:cNvSpPr txBox="1"/>
            <p:nvPr/>
          </p:nvSpPr>
          <p:spPr>
            <a:xfrm>
              <a:off x="1524000" y="3810000"/>
              <a:ext cx="685800" cy="643597"/>
            </a:xfrm>
            <a:prstGeom prst="rect">
              <a:avLst/>
            </a:prstGeom>
            <a:noFill/>
          </p:spPr>
          <p:txBody>
            <a:bodyPr wrap="square" rtlCol="0">
              <a:spAutoFit/>
            </a:bodyPr>
            <a:lstStyle/>
            <a:p>
              <a:pPr algn="ctr">
                <a:spcAft>
                  <a:spcPts val="854"/>
                </a:spcAft>
              </a:pPr>
              <a:r>
                <a:rPr lang="en-US" sz="2300" dirty="0" smtClean="0">
                  <a:latin typeface="Cambria Math" pitchFamily="18" charset="0"/>
                  <a:ea typeface="Cambria Math" pitchFamily="18" charset="0"/>
                  <a:cs typeface="Arial" pitchFamily="34" charset="0"/>
                </a:rPr>
                <a:t>R</a:t>
              </a:r>
            </a:p>
            <a:p>
              <a:pPr algn="ctr">
                <a:spcAft>
                  <a:spcPts val="854"/>
                </a:spcAft>
              </a:pPr>
              <a:r>
                <a:rPr lang="en-US" sz="2300" dirty="0" smtClean="0">
                  <a:latin typeface="Cambria Math" pitchFamily="18" charset="0"/>
                  <a:ea typeface="Cambria Math" pitchFamily="18" charset="0"/>
                  <a:cs typeface="Arial" pitchFamily="34" charset="0"/>
                </a:rPr>
                <a:t>R + h</a:t>
              </a:r>
              <a:endParaRPr lang="en-US" sz="2300" baseline="-25000" dirty="0" smtClean="0">
                <a:latin typeface="Cambria Math" pitchFamily="18" charset="0"/>
                <a:ea typeface="Cambria Math" pitchFamily="18" charset="0"/>
                <a:cs typeface="Arial" pitchFamily="34" charset="0"/>
              </a:endParaRPr>
            </a:p>
          </p:txBody>
        </p:sp>
        <p:cxnSp>
          <p:nvCxnSpPr>
            <p:cNvPr id="11" name="Straight Connector 10"/>
            <p:cNvCxnSpPr>
              <a:stCxn id="9" idx="1"/>
              <a:endCxn id="9" idx="3"/>
            </p:cNvCxnSpPr>
            <p:nvPr/>
          </p:nvCxnSpPr>
          <p:spPr>
            <a:xfrm rot="10800000" flipH="1">
              <a:off x="1524000" y="4131797"/>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869440" y="6463664"/>
            <a:ext cx="2136910" cy="485314"/>
          </a:xfrm>
          <a:prstGeom prst="rect">
            <a:avLst/>
          </a:prstGeom>
          <a:noFill/>
        </p:spPr>
        <p:txBody>
          <a:bodyPr wrap="none" lIns="130101" tIns="65050" rIns="130101" bIns="65050" rtlCol="0">
            <a:spAutoFit/>
          </a:bodyPr>
          <a:lstStyle/>
          <a:p>
            <a:r>
              <a:rPr lang="en-US" sz="2300" dirty="0" smtClean="0">
                <a:latin typeface="Cambria Math" pitchFamily="18" charset="0"/>
                <a:ea typeface="Cambria Math" pitchFamily="18" charset="0"/>
                <a:cs typeface="Arial" pitchFamily="34" charset="0"/>
              </a:rPr>
              <a:t>A’B’  =  </a:t>
            </a:r>
            <a:r>
              <a:rPr lang="en-US" sz="2300" i="1" dirty="0" smtClean="0">
                <a:latin typeface="Cambria Math" pitchFamily="18" charset="0"/>
                <a:ea typeface="Cambria Math" pitchFamily="18" charset="0"/>
                <a:cs typeface="Arial" pitchFamily="34" charset="0"/>
              </a:rPr>
              <a:t>r</a:t>
            </a:r>
            <a:r>
              <a:rPr lang="en-US" sz="2300" i="1" baseline="-25000" dirty="0" smtClean="0">
                <a:latin typeface="Cambria Math" pitchFamily="18" charset="0"/>
                <a:ea typeface="Cambria Math" pitchFamily="18" charset="0"/>
                <a:cs typeface="Arial" pitchFamily="34" charset="0"/>
              </a:rPr>
              <a:t>e</a:t>
            </a:r>
            <a:r>
              <a:rPr lang="en-US" sz="2300" i="1" dirty="0" smtClean="0">
                <a:latin typeface="Cambria Math" pitchFamily="18" charset="0"/>
                <a:ea typeface="Cambria Math" pitchFamily="18" charset="0"/>
                <a:cs typeface="Arial" pitchFamily="34" charset="0"/>
              </a:rPr>
              <a:t> </a:t>
            </a:r>
            <a:r>
              <a:rPr lang="en-US" sz="2300" dirty="0" smtClean="0">
                <a:latin typeface="Cambria Math" pitchFamily="18" charset="0"/>
                <a:ea typeface="Cambria Math" pitchFamily="18" charset="0"/>
                <a:cs typeface="Arial" pitchFamily="34" charset="0"/>
              </a:rPr>
              <a:t> · AB </a:t>
            </a:r>
            <a:endParaRPr lang="en-US" sz="2300" i="1" baseline="-25000" dirty="0">
              <a:latin typeface="Cambria Math" pitchFamily="18" charset="0"/>
              <a:ea typeface="Cambria Math" pitchFamily="18"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323975" y="534987"/>
          <a:ext cx="10408920" cy="8173040"/>
        </p:xfrm>
        <a:graphic>
          <a:graphicData uri="http://schemas.openxmlformats.org/drawingml/2006/table">
            <a:tbl>
              <a:tblPr firstRow="1" bandRow="1">
                <a:tableStyleId>{F5AB1C69-6EDB-4FF4-983F-18BD219EF322}</a:tableStyleId>
              </a:tblPr>
              <a:tblGrid>
                <a:gridCol w="2988700"/>
                <a:gridCol w="2370349"/>
                <a:gridCol w="2576465"/>
                <a:gridCol w="2473406"/>
              </a:tblGrid>
              <a:tr h="582635">
                <a:tc rowSpan="2">
                  <a:txBody>
                    <a:bodyPr/>
                    <a:lstStyle/>
                    <a:p>
                      <a:pPr algn="ctr"/>
                      <a:r>
                        <a:rPr lang="en-US" sz="2600" dirty="0" smtClean="0"/>
                        <a:t>Height Above</a:t>
                      </a:r>
                      <a:r>
                        <a:rPr lang="en-US" sz="2600" baseline="0" dirty="0" smtClean="0"/>
                        <a:t> and Below Projection Surface</a:t>
                      </a:r>
                      <a:endParaRPr lang="en-US" sz="2600" dirty="0"/>
                    </a:p>
                  </a:txBody>
                  <a:tcPr marL="130112" marR="130112" marT="65045" marB="65045" anchor="ctr"/>
                </a:tc>
                <a:tc gridSpan="3">
                  <a:txBody>
                    <a:bodyPr/>
                    <a:lstStyle/>
                    <a:p>
                      <a:pPr algn="ctr"/>
                      <a:r>
                        <a:rPr lang="en-US" sz="2600" dirty="0" smtClean="0"/>
                        <a:t>Maximum</a:t>
                      </a:r>
                      <a:r>
                        <a:rPr lang="en-US" sz="2600" baseline="0" dirty="0" smtClean="0"/>
                        <a:t> Linear Horizontal Distortion</a:t>
                      </a:r>
                      <a:endParaRPr lang="en-US" sz="2600" dirty="0"/>
                    </a:p>
                  </a:txBody>
                  <a:tcPr marL="130112" marR="130112" marT="65045" marB="65045" anchor="ctr"/>
                </a:tc>
                <a:tc hMerge="1">
                  <a:txBody>
                    <a:bodyPr/>
                    <a:lstStyle/>
                    <a:p>
                      <a:endParaRPr lang="en-US" dirty="0"/>
                    </a:p>
                  </a:txBody>
                  <a:tcPr/>
                </a:tc>
                <a:tc hMerge="1">
                  <a:txBody>
                    <a:bodyPr/>
                    <a:lstStyle/>
                    <a:p>
                      <a:endParaRPr lang="en-US" dirty="0"/>
                    </a:p>
                  </a:txBody>
                  <a:tcPr/>
                </a:tc>
              </a:tr>
              <a:tr h="1108539">
                <a:tc vMerge="1">
                  <a:txBody>
                    <a:bodyPr/>
                    <a:lstStyle/>
                    <a:p>
                      <a:endParaRPr lang="en-US"/>
                    </a:p>
                  </a:txBody>
                  <a:tcPr/>
                </a:tc>
                <a:tc>
                  <a:txBody>
                    <a:bodyPr/>
                    <a:lstStyle/>
                    <a:p>
                      <a:pPr algn="ctr"/>
                      <a:r>
                        <a:rPr lang="en-US" sz="2600" dirty="0" smtClean="0"/>
                        <a:t>Parts per Million</a:t>
                      </a:r>
                      <a:endParaRPr lang="en-US" sz="2600" dirty="0">
                        <a:solidFill>
                          <a:schemeClr val="bg1"/>
                        </a:solidFill>
                      </a:endParaRPr>
                    </a:p>
                  </a:txBody>
                  <a:tcPr marL="130112" marR="130112" marT="65045" marB="65045" anchor="ctr"/>
                </a:tc>
                <a:tc>
                  <a:txBody>
                    <a:bodyPr/>
                    <a:lstStyle/>
                    <a:p>
                      <a:pPr algn="ctr"/>
                      <a:r>
                        <a:rPr lang="en-US" sz="2600" dirty="0" smtClean="0"/>
                        <a:t>Linear Distortion</a:t>
                      </a:r>
                      <a:endParaRPr lang="en-US" sz="2600" dirty="0">
                        <a:solidFill>
                          <a:schemeClr val="bg1"/>
                        </a:solidFill>
                      </a:endParaRPr>
                    </a:p>
                  </a:txBody>
                  <a:tcPr marL="130112" marR="130112" marT="65045" marB="65045" anchor="ctr"/>
                </a:tc>
                <a:tc>
                  <a:txBody>
                    <a:bodyPr/>
                    <a:lstStyle/>
                    <a:p>
                      <a:pPr algn="ctr"/>
                      <a:r>
                        <a:rPr lang="en-US" sz="2600" dirty="0" smtClean="0"/>
                        <a:t>Ratio</a:t>
                      </a:r>
                      <a:endParaRPr lang="en-US" sz="2600" dirty="0">
                        <a:solidFill>
                          <a:schemeClr val="bg1"/>
                        </a:solidFill>
                      </a:endParaRPr>
                    </a:p>
                  </a:txBody>
                  <a:tcPr marL="130112" marR="130112" marT="65045" marB="65045" anchor="ctr"/>
                </a:tc>
              </a:tr>
              <a:tr h="910632">
                <a:tc>
                  <a:txBody>
                    <a:bodyPr/>
                    <a:lstStyle/>
                    <a:p>
                      <a:pPr algn="ctr"/>
                      <a:r>
                        <a:rPr lang="en-US" sz="2600" dirty="0" smtClean="0"/>
                        <a:t>20 feet</a:t>
                      </a:r>
                    </a:p>
                    <a:p>
                      <a:pPr algn="ctr"/>
                      <a:r>
                        <a:rPr lang="en-US" sz="2600" dirty="0" smtClean="0"/>
                        <a:t>6 meters</a:t>
                      </a:r>
                      <a:endParaRPr lang="en-US" sz="2600" dirty="0">
                        <a:latin typeface="+mj-lt"/>
                      </a:endParaRPr>
                    </a:p>
                  </a:txBody>
                  <a:tcPr marL="130112" marR="130112" marT="65045" marB="65045" anchor="ctr"/>
                </a:tc>
                <a:tc>
                  <a:txBody>
                    <a:bodyPr/>
                    <a:lstStyle/>
                    <a:p>
                      <a:pPr algn="ctr"/>
                      <a:r>
                        <a:rPr lang="en-US" sz="2600" dirty="0" smtClean="0"/>
                        <a:t>1 </a:t>
                      </a:r>
                      <a:r>
                        <a:rPr lang="en-US" sz="2600" dirty="0" err="1" smtClean="0"/>
                        <a:t>ppm</a:t>
                      </a:r>
                      <a:endParaRPr lang="en-US" sz="2600" dirty="0">
                        <a:latin typeface="+mj-lt"/>
                      </a:endParaRPr>
                    </a:p>
                  </a:txBody>
                  <a:tcPr marL="130112" marR="130112" marT="65045" marB="65045" anchor="ctr"/>
                </a:tc>
                <a:tc>
                  <a:txBody>
                    <a:bodyPr/>
                    <a:lstStyle/>
                    <a:p>
                      <a:pPr algn="ctr"/>
                      <a:r>
                        <a:rPr lang="en-US" sz="2600" dirty="0" smtClean="0"/>
                        <a:t>0.005</a:t>
                      </a:r>
                      <a:r>
                        <a:rPr lang="en-US" sz="2600" baseline="0" dirty="0" smtClean="0"/>
                        <a:t> ft/mi</a:t>
                      </a:r>
                    </a:p>
                    <a:p>
                      <a:pPr algn="ctr"/>
                      <a:r>
                        <a:rPr lang="en-US" sz="2600" baseline="0" dirty="0" smtClean="0"/>
                        <a:t>1 mm/km</a:t>
                      </a:r>
                      <a:endParaRPr lang="en-US" sz="2600" dirty="0">
                        <a:latin typeface="+mj-lt"/>
                      </a:endParaRPr>
                    </a:p>
                  </a:txBody>
                  <a:tcPr marL="130112" marR="130112" marT="65045" marB="65045" anchor="ctr"/>
                </a:tc>
                <a:tc>
                  <a:txBody>
                    <a:bodyPr/>
                    <a:lstStyle/>
                    <a:p>
                      <a:pPr algn="ctr"/>
                      <a:r>
                        <a:rPr lang="en-US" sz="2600" dirty="0" smtClean="0"/>
                        <a:t>1 : 1,000,000</a:t>
                      </a:r>
                      <a:endParaRPr lang="en-US" sz="2600" dirty="0">
                        <a:latin typeface="+mj-lt"/>
                      </a:endParaRPr>
                    </a:p>
                  </a:txBody>
                  <a:tcPr marL="130112" marR="130112" marT="65045" marB="65045" anchor="ctr"/>
                </a:tc>
              </a:tr>
              <a:tr h="910632">
                <a:tc>
                  <a:txBody>
                    <a:bodyPr/>
                    <a:lstStyle/>
                    <a:p>
                      <a:pPr algn="ctr"/>
                      <a:r>
                        <a:rPr lang="en-US" sz="2600" dirty="0" smtClean="0"/>
                        <a:t>210 feet</a:t>
                      </a:r>
                    </a:p>
                    <a:p>
                      <a:pPr algn="ctr"/>
                      <a:r>
                        <a:rPr lang="en-US" sz="2600" dirty="0" smtClean="0"/>
                        <a:t>63</a:t>
                      </a:r>
                      <a:r>
                        <a:rPr lang="en-US" sz="2600" baseline="0" dirty="0" smtClean="0"/>
                        <a:t> meters</a:t>
                      </a:r>
                      <a:endParaRPr lang="en-US" sz="2600" dirty="0">
                        <a:latin typeface="+mj-lt"/>
                      </a:endParaRPr>
                    </a:p>
                  </a:txBody>
                  <a:tcPr marL="130112" marR="130112" marT="65045" marB="65045" anchor="ctr"/>
                </a:tc>
                <a:tc>
                  <a:txBody>
                    <a:bodyPr/>
                    <a:lstStyle/>
                    <a:p>
                      <a:pPr algn="ctr"/>
                      <a:r>
                        <a:rPr lang="en-US" sz="2600" dirty="0" smtClean="0"/>
                        <a:t>10 </a:t>
                      </a:r>
                      <a:r>
                        <a:rPr lang="en-US" sz="2600" dirty="0" err="1" smtClean="0"/>
                        <a:t>ppm</a:t>
                      </a:r>
                      <a:endParaRPr lang="en-US" sz="2600" dirty="0">
                        <a:latin typeface="+mj-lt"/>
                      </a:endParaRPr>
                    </a:p>
                  </a:txBody>
                  <a:tcPr marL="130112" marR="130112" marT="65045" marB="65045" anchor="ctr"/>
                </a:tc>
                <a:tc>
                  <a:txBody>
                    <a:bodyPr/>
                    <a:lstStyle/>
                    <a:p>
                      <a:pPr algn="ctr"/>
                      <a:r>
                        <a:rPr lang="en-US" sz="2600" dirty="0" smtClean="0"/>
                        <a:t>0.05</a:t>
                      </a:r>
                      <a:r>
                        <a:rPr lang="en-US" sz="2600" baseline="0" dirty="0" smtClean="0"/>
                        <a:t> ft/mi</a:t>
                      </a:r>
                    </a:p>
                    <a:p>
                      <a:pPr algn="ctr"/>
                      <a:r>
                        <a:rPr lang="en-US" sz="2600" baseline="0" dirty="0" smtClean="0"/>
                        <a:t>10 mm/km</a:t>
                      </a:r>
                      <a:endParaRPr lang="en-US" sz="2600" dirty="0" smtClean="0">
                        <a:latin typeface="+mj-lt"/>
                      </a:endParaRPr>
                    </a:p>
                  </a:txBody>
                  <a:tcPr marL="130112" marR="130112" marT="65045" marB="65045" anchor="ctr"/>
                </a:tc>
                <a:tc>
                  <a:txBody>
                    <a:bodyPr/>
                    <a:lstStyle/>
                    <a:p>
                      <a:pPr algn="ctr"/>
                      <a:r>
                        <a:rPr lang="en-US" sz="2600" dirty="0" smtClean="0"/>
                        <a:t>1 : 100,000</a:t>
                      </a:r>
                      <a:endParaRPr lang="en-US" sz="2600" dirty="0">
                        <a:latin typeface="+mj-lt"/>
                      </a:endParaRPr>
                    </a:p>
                  </a:txBody>
                  <a:tcPr marL="130112" marR="130112" marT="65045" marB="65045" anchor="ctr"/>
                </a:tc>
              </a:tr>
              <a:tr h="910632">
                <a:tc>
                  <a:txBody>
                    <a:bodyPr/>
                    <a:lstStyle/>
                    <a:p>
                      <a:pPr algn="ctr"/>
                      <a:r>
                        <a:rPr lang="en-US" sz="2600" dirty="0" smtClean="0"/>
                        <a:t>420 feet</a:t>
                      </a:r>
                    </a:p>
                    <a:p>
                      <a:pPr algn="ctr"/>
                      <a:r>
                        <a:rPr lang="en-US" sz="2600" dirty="0" smtClean="0"/>
                        <a:t>127 meters</a:t>
                      </a:r>
                      <a:endParaRPr lang="en-US" sz="2600" dirty="0">
                        <a:latin typeface="+mj-lt"/>
                      </a:endParaRPr>
                    </a:p>
                  </a:txBody>
                  <a:tcPr marL="130112" marR="130112" marT="65045" marB="65045" anchor="ctr"/>
                </a:tc>
                <a:tc>
                  <a:txBody>
                    <a:bodyPr/>
                    <a:lstStyle/>
                    <a:p>
                      <a:pPr algn="ctr"/>
                      <a:r>
                        <a:rPr lang="en-US" sz="2600" dirty="0" smtClean="0"/>
                        <a:t>20 </a:t>
                      </a:r>
                      <a:r>
                        <a:rPr lang="en-US" sz="2600" dirty="0" err="1" smtClean="0"/>
                        <a:t>ppm</a:t>
                      </a:r>
                      <a:endParaRPr lang="en-US" sz="2600" dirty="0">
                        <a:latin typeface="+mj-lt"/>
                      </a:endParaRPr>
                    </a:p>
                  </a:txBody>
                  <a:tcPr marL="130112" marR="130112" marT="65045" marB="65045" anchor="ctr"/>
                </a:tc>
                <a:tc>
                  <a:txBody>
                    <a:bodyPr/>
                    <a:lstStyle/>
                    <a:p>
                      <a:pPr algn="ctr"/>
                      <a:r>
                        <a:rPr lang="en-US" sz="2600" dirty="0" smtClean="0"/>
                        <a:t>0.1</a:t>
                      </a:r>
                      <a:r>
                        <a:rPr lang="en-US" sz="2600" baseline="0" dirty="0" smtClean="0"/>
                        <a:t> ft/mi</a:t>
                      </a:r>
                    </a:p>
                    <a:p>
                      <a:pPr algn="ctr"/>
                      <a:r>
                        <a:rPr lang="en-US" sz="2600" baseline="0" dirty="0" smtClean="0"/>
                        <a:t>20 mm/km</a:t>
                      </a:r>
                      <a:endParaRPr lang="en-US" sz="2600" dirty="0">
                        <a:latin typeface="+mj-lt"/>
                      </a:endParaRPr>
                    </a:p>
                  </a:txBody>
                  <a:tcPr marL="130112" marR="130112" marT="65045" marB="65045" anchor="ctr"/>
                </a:tc>
                <a:tc>
                  <a:txBody>
                    <a:bodyPr/>
                    <a:lstStyle/>
                    <a:p>
                      <a:pPr algn="ctr"/>
                      <a:r>
                        <a:rPr lang="en-US" sz="2600" dirty="0" smtClean="0"/>
                        <a:t>1 : 50,000</a:t>
                      </a:r>
                      <a:endParaRPr lang="en-US" sz="2600" dirty="0">
                        <a:latin typeface="+mj-lt"/>
                      </a:endParaRPr>
                    </a:p>
                  </a:txBody>
                  <a:tcPr marL="130112" marR="130112" marT="65045" marB="65045" anchor="ctr"/>
                </a:tc>
              </a:tr>
              <a:tr h="910632">
                <a:tc>
                  <a:txBody>
                    <a:bodyPr/>
                    <a:lstStyle/>
                    <a:p>
                      <a:pPr algn="ctr"/>
                      <a:r>
                        <a:rPr lang="en-US" sz="2600" dirty="0" smtClean="0"/>
                        <a:t>1050 feet</a:t>
                      </a:r>
                    </a:p>
                    <a:p>
                      <a:pPr algn="ctr"/>
                      <a:r>
                        <a:rPr lang="en-US" sz="2600" dirty="0" smtClean="0"/>
                        <a:t>319 meters</a:t>
                      </a:r>
                      <a:endParaRPr lang="en-US" sz="2600" dirty="0">
                        <a:latin typeface="+mj-lt"/>
                      </a:endParaRPr>
                    </a:p>
                  </a:txBody>
                  <a:tcPr marL="130112" marR="130112" marT="65045" marB="65045" anchor="ctr"/>
                </a:tc>
                <a:tc>
                  <a:txBody>
                    <a:bodyPr/>
                    <a:lstStyle/>
                    <a:p>
                      <a:pPr algn="ctr"/>
                      <a:r>
                        <a:rPr lang="en-US" sz="2600" dirty="0" smtClean="0"/>
                        <a:t>50 </a:t>
                      </a:r>
                      <a:r>
                        <a:rPr lang="en-US" sz="2600" dirty="0" err="1" smtClean="0"/>
                        <a:t>ppm</a:t>
                      </a:r>
                      <a:endParaRPr lang="en-US" sz="2600" dirty="0">
                        <a:latin typeface="+mj-lt"/>
                      </a:endParaRPr>
                    </a:p>
                  </a:txBody>
                  <a:tcPr marL="130112" marR="130112" marT="65045" marB="65045" anchor="ctr"/>
                </a:tc>
                <a:tc>
                  <a:txBody>
                    <a:bodyPr/>
                    <a:lstStyle/>
                    <a:p>
                      <a:pPr algn="ctr"/>
                      <a:r>
                        <a:rPr lang="en-US" sz="2600" dirty="0" smtClean="0"/>
                        <a:t>0.3</a:t>
                      </a:r>
                      <a:r>
                        <a:rPr lang="en-US" sz="2600" baseline="0" dirty="0" smtClean="0"/>
                        <a:t> ft/mi</a:t>
                      </a:r>
                    </a:p>
                    <a:p>
                      <a:pPr algn="ctr"/>
                      <a:r>
                        <a:rPr lang="en-US" sz="2600" baseline="0" dirty="0" smtClean="0"/>
                        <a:t>50 mm/km</a:t>
                      </a:r>
                      <a:endParaRPr lang="en-US" sz="2600" dirty="0">
                        <a:latin typeface="+mj-lt"/>
                      </a:endParaRPr>
                    </a:p>
                  </a:txBody>
                  <a:tcPr marL="130112" marR="130112" marT="65045" marB="65045" anchor="ctr"/>
                </a:tc>
                <a:tc>
                  <a:txBody>
                    <a:bodyPr/>
                    <a:lstStyle/>
                    <a:p>
                      <a:pPr algn="ctr"/>
                      <a:r>
                        <a:rPr lang="en-US" sz="2600" dirty="0" smtClean="0"/>
                        <a:t>1 : 20,000</a:t>
                      </a:r>
                      <a:endParaRPr lang="en-US" sz="2600" dirty="0">
                        <a:latin typeface="+mj-lt"/>
                      </a:endParaRPr>
                    </a:p>
                  </a:txBody>
                  <a:tcPr marL="130112" marR="130112" marT="65045" marB="65045" anchor="ctr"/>
                </a:tc>
              </a:tr>
              <a:tr h="910632">
                <a:tc>
                  <a:txBody>
                    <a:bodyPr/>
                    <a:lstStyle/>
                    <a:p>
                      <a:pPr algn="ctr"/>
                      <a:r>
                        <a:rPr lang="en-US" sz="2600" dirty="0" smtClean="0"/>
                        <a:t>2100 feet</a:t>
                      </a:r>
                    </a:p>
                    <a:p>
                      <a:pPr algn="ctr"/>
                      <a:r>
                        <a:rPr lang="en-US" sz="2600" dirty="0" smtClean="0"/>
                        <a:t>637 meters</a:t>
                      </a:r>
                      <a:endParaRPr lang="en-US" sz="2600" dirty="0">
                        <a:latin typeface="+mj-lt"/>
                      </a:endParaRPr>
                    </a:p>
                  </a:txBody>
                  <a:tcPr marL="130112" marR="130112" marT="65045" marB="65045" anchor="ctr"/>
                </a:tc>
                <a:tc>
                  <a:txBody>
                    <a:bodyPr/>
                    <a:lstStyle/>
                    <a:p>
                      <a:pPr algn="ctr"/>
                      <a:r>
                        <a:rPr lang="en-US" sz="2600" dirty="0" smtClean="0"/>
                        <a:t>100 </a:t>
                      </a:r>
                      <a:r>
                        <a:rPr lang="en-US" sz="2600" dirty="0" err="1" smtClean="0"/>
                        <a:t>ppm</a:t>
                      </a:r>
                      <a:endParaRPr lang="en-US" sz="2600" dirty="0">
                        <a:latin typeface="+mj-lt"/>
                      </a:endParaRPr>
                    </a:p>
                  </a:txBody>
                  <a:tcPr marL="130112" marR="130112" marT="65045" marB="65045" anchor="ctr"/>
                </a:tc>
                <a:tc>
                  <a:txBody>
                    <a:bodyPr/>
                    <a:lstStyle/>
                    <a:p>
                      <a:pPr algn="ctr"/>
                      <a:r>
                        <a:rPr lang="en-US" sz="2600" dirty="0" smtClean="0"/>
                        <a:t>0. 5</a:t>
                      </a:r>
                      <a:r>
                        <a:rPr lang="en-US" sz="2600" baseline="0" dirty="0" smtClean="0"/>
                        <a:t> ft/mi</a:t>
                      </a:r>
                    </a:p>
                    <a:p>
                      <a:pPr algn="ctr"/>
                      <a:r>
                        <a:rPr lang="en-US" sz="2600" baseline="0" dirty="0" smtClean="0"/>
                        <a:t>100 mm/km</a:t>
                      </a:r>
                      <a:endParaRPr lang="en-US" sz="2600" dirty="0">
                        <a:latin typeface="+mj-lt"/>
                      </a:endParaRPr>
                    </a:p>
                  </a:txBody>
                  <a:tcPr marL="130112" marR="130112" marT="65045" marB="65045" anchor="ctr"/>
                </a:tc>
                <a:tc>
                  <a:txBody>
                    <a:bodyPr/>
                    <a:lstStyle/>
                    <a:p>
                      <a:pPr algn="ctr"/>
                      <a:r>
                        <a:rPr lang="en-US" sz="2600" dirty="0" smtClean="0"/>
                        <a:t>1 : 10,000</a:t>
                      </a:r>
                      <a:endParaRPr lang="en-US" sz="2600" dirty="0">
                        <a:latin typeface="+mj-lt"/>
                      </a:endParaRPr>
                    </a:p>
                  </a:txBody>
                  <a:tcPr marL="130112" marR="130112" marT="65045" marB="65045" anchor="ctr"/>
                </a:tc>
              </a:tr>
              <a:tr h="910632">
                <a:tc>
                  <a:txBody>
                    <a:bodyPr/>
                    <a:lstStyle/>
                    <a:p>
                      <a:pPr algn="ctr"/>
                      <a:r>
                        <a:rPr lang="en-US" sz="2600" dirty="0" smtClean="0"/>
                        <a:t>4200 feet</a:t>
                      </a:r>
                    </a:p>
                    <a:p>
                      <a:pPr algn="ctr"/>
                      <a:r>
                        <a:rPr lang="en-US" sz="2600" dirty="0" smtClean="0"/>
                        <a:t>1.3 km</a:t>
                      </a:r>
                      <a:endParaRPr lang="en-US" sz="2600" dirty="0">
                        <a:latin typeface="+mj-lt"/>
                      </a:endParaRPr>
                    </a:p>
                  </a:txBody>
                  <a:tcPr marL="130112" marR="130112" marT="65045" marB="65045" anchor="ctr"/>
                </a:tc>
                <a:tc>
                  <a:txBody>
                    <a:bodyPr/>
                    <a:lstStyle/>
                    <a:p>
                      <a:pPr algn="ctr"/>
                      <a:r>
                        <a:rPr lang="en-US" sz="2600" dirty="0" smtClean="0"/>
                        <a:t>200 </a:t>
                      </a:r>
                      <a:r>
                        <a:rPr lang="en-US" sz="2600" dirty="0" err="1" smtClean="0"/>
                        <a:t>ppm</a:t>
                      </a:r>
                      <a:endParaRPr lang="en-US" sz="2600" dirty="0">
                        <a:latin typeface="+mj-lt"/>
                      </a:endParaRPr>
                    </a:p>
                  </a:txBody>
                  <a:tcPr marL="130112" marR="130112" marT="65045" marB="65045" anchor="ctr"/>
                </a:tc>
                <a:tc>
                  <a:txBody>
                    <a:bodyPr/>
                    <a:lstStyle/>
                    <a:p>
                      <a:pPr algn="ctr"/>
                      <a:r>
                        <a:rPr lang="en-US" sz="2600" dirty="0" smtClean="0"/>
                        <a:t>1.1 </a:t>
                      </a:r>
                      <a:r>
                        <a:rPr lang="en-US" sz="2600" baseline="0" dirty="0" smtClean="0"/>
                        <a:t>ft/mi</a:t>
                      </a:r>
                    </a:p>
                    <a:p>
                      <a:pPr algn="ctr"/>
                      <a:r>
                        <a:rPr lang="en-US" sz="2600" baseline="0" dirty="0" smtClean="0"/>
                        <a:t>100 mm/km</a:t>
                      </a:r>
                      <a:endParaRPr lang="en-US" sz="2600" dirty="0">
                        <a:latin typeface="+mj-lt"/>
                      </a:endParaRPr>
                    </a:p>
                  </a:txBody>
                  <a:tcPr marL="130112" marR="130112" marT="65045" marB="65045" anchor="ctr"/>
                </a:tc>
                <a:tc>
                  <a:txBody>
                    <a:bodyPr/>
                    <a:lstStyle/>
                    <a:p>
                      <a:pPr algn="ctr"/>
                      <a:r>
                        <a:rPr lang="en-US" sz="2600" dirty="0" smtClean="0"/>
                        <a:t>1 : 5,000</a:t>
                      </a:r>
                      <a:endParaRPr lang="en-US" sz="2600" dirty="0">
                        <a:latin typeface="+mj-lt"/>
                      </a:endParaRPr>
                    </a:p>
                  </a:txBody>
                  <a:tcPr marL="130112" marR="130112" marT="65045" marB="65045" anchor="ctr"/>
                </a:tc>
              </a:tr>
              <a:tr h="910632">
                <a:tc>
                  <a:txBody>
                    <a:bodyPr/>
                    <a:lstStyle/>
                    <a:p>
                      <a:pPr algn="ctr"/>
                      <a:r>
                        <a:rPr lang="en-US" sz="2600" dirty="0" smtClean="0"/>
                        <a:t>7000 feet</a:t>
                      </a:r>
                    </a:p>
                    <a:p>
                      <a:pPr algn="ctr"/>
                      <a:r>
                        <a:rPr lang="en-US" sz="2600" dirty="0" smtClean="0"/>
                        <a:t>2.1 km</a:t>
                      </a:r>
                      <a:endParaRPr lang="en-US" sz="2600" dirty="0">
                        <a:latin typeface="+mj-lt"/>
                      </a:endParaRPr>
                    </a:p>
                  </a:txBody>
                  <a:tcPr marL="130112" marR="130112" marT="65045" marB="65045" anchor="ctr"/>
                </a:tc>
                <a:tc>
                  <a:txBody>
                    <a:bodyPr/>
                    <a:lstStyle/>
                    <a:p>
                      <a:pPr algn="ctr"/>
                      <a:r>
                        <a:rPr lang="en-US" sz="2600" dirty="0" smtClean="0"/>
                        <a:t>300 </a:t>
                      </a:r>
                      <a:r>
                        <a:rPr lang="en-US" sz="2600" dirty="0" err="1" smtClean="0"/>
                        <a:t>ppm</a:t>
                      </a:r>
                      <a:endParaRPr lang="en-US" sz="2600" dirty="0">
                        <a:latin typeface="+mj-lt"/>
                      </a:endParaRPr>
                    </a:p>
                  </a:txBody>
                  <a:tcPr marL="130112" marR="130112" marT="65045" marB="65045" anchor="ctr"/>
                </a:tc>
                <a:tc>
                  <a:txBody>
                    <a:bodyPr/>
                    <a:lstStyle/>
                    <a:p>
                      <a:pPr algn="ctr"/>
                      <a:r>
                        <a:rPr lang="en-US" sz="2600" dirty="0" smtClean="0"/>
                        <a:t>1.8 </a:t>
                      </a:r>
                      <a:r>
                        <a:rPr lang="en-US" sz="2600" baseline="0" dirty="0" smtClean="0"/>
                        <a:t>ft/mi</a:t>
                      </a:r>
                    </a:p>
                    <a:p>
                      <a:pPr algn="ctr"/>
                      <a:r>
                        <a:rPr lang="en-US" sz="2600" baseline="0" dirty="0" smtClean="0"/>
                        <a:t>100 mm/km</a:t>
                      </a:r>
                      <a:endParaRPr lang="en-US" sz="2600" dirty="0">
                        <a:latin typeface="+mj-lt"/>
                      </a:endParaRPr>
                    </a:p>
                  </a:txBody>
                  <a:tcPr marL="130112" marR="130112" marT="65045" marB="65045" anchor="ctr"/>
                </a:tc>
                <a:tc>
                  <a:txBody>
                    <a:bodyPr/>
                    <a:lstStyle/>
                    <a:p>
                      <a:pPr algn="ctr"/>
                      <a:r>
                        <a:rPr lang="en-US" sz="2600" dirty="0" smtClean="0"/>
                        <a:t>1 : 3,000</a:t>
                      </a:r>
                      <a:endParaRPr lang="en-US" sz="2600" dirty="0">
                        <a:latin typeface="+mj-lt"/>
                      </a:endParaRPr>
                    </a:p>
                  </a:txBody>
                  <a:tcPr marL="130112" marR="130112" marT="65045" marB="65045" anchor="ct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363538"/>
            <a:ext cx="11761788" cy="933449"/>
          </a:xfrm>
        </p:spPr>
        <p:txBody>
          <a:bodyPr/>
          <a:lstStyle/>
          <a:p>
            <a:r>
              <a:rPr lang="en-US" dirty="0" smtClean="0"/>
              <a:t>Using Scale Factors</a:t>
            </a:r>
            <a:endParaRPr lang="en-US" dirty="0"/>
          </a:p>
        </p:txBody>
      </p:sp>
      <p:sp>
        <p:nvSpPr>
          <p:cNvPr id="3" name="Content Placeholder 2"/>
          <p:cNvSpPr>
            <a:spLocks noGrp="1"/>
          </p:cNvSpPr>
          <p:nvPr>
            <p:ph idx="1"/>
          </p:nvPr>
        </p:nvSpPr>
        <p:spPr>
          <a:xfrm>
            <a:off x="561975" y="1296987"/>
            <a:ext cx="11761788" cy="4724400"/>
          </a:xfrm>
        </p:spPr>
        <p:txBody>
          <a:bodyPr>
            <a:normAutofit/>
          </a:bodyPr>
          <a:lstStyle/>
          <a:p>
            <a:pPr>
              <a:spcBef>
                <a:spcPts val="1200"/>
              </a:spcBef>
            </a:pPr>
            <a:r>
              <a:rPr lang="en-US" dirty="0" smtClean="0"/>
              <a:t>Scale Factors are only applied to </a:t>
            </a:r>
            <a:r>
              <a:rPr lang="en-US" b="1" dirty="0" smtClean="0"/>
              <a:t>distances</a:t>
            </a:r>
            <a:r>
              <a:rPr lang="en-US" dirty="0" smtClean="0"/>
              <a:t>.</a:t>
            </a:r>
          </a:p>
          <a:p>
            <a:pPr>
              <a:spcBef>
                <a:spcPts val="1200"/>
              </a:spcBef>
            </a:pPr>
            <a:r>
              <a:rPr lang="en-US" dirty="0" smtClean="0"/>
              <a:t>All COGO calculations are performed “on the grid”.</a:t>
            </a:r>
          </a:p>
          <a:p>
            <a:pPr>
              <a:spcBef>
                <a:spcPts val="1200"/>
              </a:spcBef>
            </a:pPr>
            <a:r>
              <a:rPr lang="en-US" dirty="0" smtClean="0"/>
              <a:t>When performing design surveys, distances measured on the ground are converted to the Ellipsoid for coordinate calculations.</a:t>
            </a:r>
          </a:p>
          <a:p>
            <a:pPr>
              <a:spcBef>
                <a:spcPts val="1200"/>
              </a:spcBef>
            </a:pPr>
            <a:r>
              <a:rPr lang="en-US" dirty="0" smtClean="0"/>
              <a:t>Engineering projects are designed “on the grid”.  Design distances are then scaled back to ground distances during construction stakeout.</a:t>
            </a:r>
          </a:p>
        </p:txBody>
      </p:sp>
      <p:pic>
        <p:nvPicPr>
          <p:cNvPr id="4" name="Picture 3" descr="ElevationScaleFactor.png"/>
          <p:cNvPicPr>
            <a:picLocks noChangeAspect="1"/>
          </p:cNvPicPr>
          <p:nvPr/>
        </p:nvPicPr>
        <p:blipFill>
          <a:blip r:embed="rId2" cstate="print"/>
          <a:stretch>
            <a:fillRect/>
          </a:stretch>
        </p:blipFill>
        <p:spPr>
          <a:xfrm>
            <a:off x="5667375" y="5411787"/>
            <a:ext cx="5746593" cy="3605262"/>
          </a:xfrm>
          <a:prstGeom prst="rect">
            <a:avLst/>
          </a:prstGeom>
        </p:spPr>
      </p:pic>
      <p:sp>
        <p:nvSpPr>
          <p:cNvPr id="5" name="TextBox 4"/>
          <p:cNvSpPr txBox="1"/>
          <p:nvPr/>
        </p:nvSpPr>
        <p:spPr>
          <a:xfrm>
            <a:off x="9248775" y="7697787"/>
            <a:ext cx="3144360" cy="839257"/>
          </a:xfrm>
          <a:prstGeom prst="rect">
            <a:avLst/>
          </a:prstGeom>
          <a:noFill/>
          <a:ln w="12700">
            <a:solidFill>
              <a:schemeClr val="tx1"/>
            </a:solidFill>
          </a:ln>
          <a:effectLst/>
          <a:scene3d>
            <a:camera prst="orthographicFront"/>
            <a:lightRig rig="threePt" dir="t"/>
          </a:scene3d>
          <a:sp3d extrusionH="76200" contourW="6350">
            <a:bevelT w="165100" prst="coolSlant"/>
          </a:sp3d>
        </p:spPr>
        <p:txBody>
          <a:bodyPr wrap="square" lIns="130101" tIns="65050" rIns="130101" bIns="65050" rtlCol="0">
            <a:spAutoFit/>
          </a:bodyPr>
          <a:lstStyle/>
          <a:p>
            <a:r>
              <a:rPr lang="en-US" sz="2300" dirty="0" smtClean="0"/>
              <a:t>R = Ellipsoid Radius</a:t>
            </a:r>
          </a:p>
          <a:p>
            <a:r>
              <a:rPr lang="en-US" sz="2300" dirty="0" smtClean="0"/>
              <a:t>h = Ellipsoidal Height</a:t>
            </a:r>
            <a:endParaRPr lang="en-US" sz="2300" dirty="0"/>
          </a:p>
        </p:txBody>
      </p:sp>
      <p:sp>
        <p:nvSpPr>
          <p:cNvPr id="6" name="TextBox 5"/>
          <p:cNvSpPr txBox="1"/>
          <p:nvPr/>
        </p:nvSpPr>
        <p:spPr>
          <a:xfrm>
            <a:off x="561975" y="6478587"/>
            <a:ext cx="4770755" cy="1970335"/>
          </a:xfrm>
          <a:prstGeom prst="rect">
            <a:avLst/>
          </a:prstGeom>
          <a:noFill/>
          <a:ln w="12700">
            <a:solidFill>
              <a:schemeClr val="accent1"/>
            </a:solidFill>
          </a:ln>
          <a:effectLst/>
          <a:scene3d>
            <a:camera prst="orthographicFront"/>
            <a:lightRig rig="threePt" dir="t"/>
          </a:scene3d>
          <a:sp3d extrusionH="76200" contourW="6350">
            <a:bevelT w="165100" prst="coolSlant"/>
          </a:sp3d>
        </p:spPr>
        <p:txBody>
          <a:bodyPr wrap="square" lIns="130101" tIns="65050" rIns="130101" bIns="65050" rtlCol="0">
            <a:spAutoFit/>
          </a:bodyPr>
          <a:lstStyle/>
          <a:p>
            <a:pPr marL="164885" indent="-164885">
              <a:spcAft>
                <a:spcPts val="854"/>
              </a:spcAft>
              <a:buFont typeface="Arial" pitchFamily="34" charset="0"/>
              <a:buChar char="•"/>
            </a:pPr>
            <a:r>
              <a:rPr lang="en-US" sz="2800" dirty="0" smtClean="0">
                <a:solidFill>
                  <a:schemeClr val="accent1"/>
                </a:solidFill>
              </a:rPr>
              <a:t>Horizontal Coordinates are the same for both </a:t>
            </a:r>
            <a:r>
              <a:rPr lang="en-US" sz="2800" i="1" dirty="0" smtClean="0">
                <a:solidFill>
                  <a:schemeClr val="accent1"/>
                </a:solidFill>
              </a:rPr>
              <a:t>A</a:t>
            </a:r>
            <a:r>
              <a:rPr lang="en-US" sz="2800" dirty="0" smtClean="0">
                <a:solidFill>
                  <a:schemeClr val="accent1"/>
                </a:solidFill>
              </a:rPr>
              <a:t> and </a:t>
            </a:r>
            <a:r>
              <a:rPr lang="en-US" sz="2800" i="1" dirty="0" smtClean="0">
                <a:solidFill>
                  <a:schemeClr val="accent1"/>
                </a:solidFill>
              </a:rPr>
              <a:t>A’</a:t>
            </a:r>
            <a:endParaRPr lang="en-US" sz="2800" dirty="0" smtClean="0">
              <a:solidFill>
                <a:schemeClr val="accent1"/>
              </a:solidFill>
            </a:endParaRPr>
          </a:p>
          <a:p>
            <a:pPr marL="164885" indent="-164885">
              <a:spcAft>
                <a:spcPts val="854"/>
              </a:spcAft>
              <a:buFont typeface="Arial" pitchFamily="34" charset="0"/>
              <a:buChar char="•"/>
            </a:pPr>
            <a:r>
              <a:rPr lang="en-US" sz="2800" dirty="0" smtClean="0">
                <a:solidFill>
                  <a:schemeClr val="accent1"/>
                </a:solidFill>
              </a:rPr>
              <a:t>Horizontal Coordinates are the same for both </a:t>
            </a:r>
            <a:r>
              <a:rPr lang="en-US" sz="2800" i="1" dirty="0" smtClean="0">
                <a:solidFill>
                  <a:schemeClr val="accent1"/>
                </a:solidFill>
              </a:rPr>
              <a:t>B</a:t>
            </a:r>
            <a:r>
              <a:rPr lang="en-US" sz="2800" dirty="0" smtClean="0">
                <a:solidFill>
                  <a:schemeClr val="accent1"/>
                </a:solidFill>
              </a:rPr>
              <a:t> and </a:t>
            </a:r>
            <a:r>
              <a:rPr lang="en-US" sz="2800" i="1" dirty="0" smtClean="0">
                <a:solidFill>
                  <a:schemeClr val="accent1"/>
                </a:solidFill>
              </a:rPr>
              <a:t>B’</a:t>
            </a:r>
            <a:endParaRPr lang="en-US" sz="2800" dirty="0" smtClean="0">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Scale Factor</a:t>
            </a:r>
            <a:endParaRPr lang="en-US" dirty="0"/>
          </a:p>
        </p:txBody>
      </p:sp>
      <p:sp>
        <p:nvSpPr>
          <p:cNvPr id="3" name="Content Placeholder 2"/>
          <p:cNvSpPr>
            <a:spLocks noGrp="1"/>
          </p:cNvSpPr>
          <p:nvPr>
            <p:ph idx="1"/>
          </p:nvPr>
        </p:nvSpPr>
        <p:spPr/>
        <p:txBody>
          <a:bodyPr/>
          <a:lstStyle/>
          <a:p>
            <a:pPr>
              <a:spcBef>
                <a:spcPts val="2400"/>
              </a:spcBef>
            </a:pPr>
            <a:r>
              <a:rPr lang="en-US" dirty="0" smtClean="0"/>
              <a:t>Grid Scale Factor and Elevation Scale Factor are sometimes multiplied together to create a Combined Scale Factor</a:t>
            </a:r>
          </a:p>
          <a:p>
            <a:pPr>
              <a:spcBef>
                <a:spcPts val="2400"/>
              </a:spcBef>
            </a:pPr>
            <a:r>
              <a:rPr lang="en-US" dirty="0" smtClean="0"/>
              <a:t>Grid, Elevation, and Combined Scale Factors are listed on NGS monument worksheets</a:t>
            </a:r>
          </a:p>
          <a:p>
            <a:pPr>
              <a:spcBef>
                <a:spcPts val="2400"/>
              </a:spcBef>
            </a:pPr>
            <a:r>
              <a:rPr lang="en-US" dirty="0" smtClean="0"/>
              <a:t>Since the Combined Scale Factor is calculated independently at each point, we sometimes say we’re using a “Floating Scale Factor”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534" y="611187"/>
            <a:ext cx="11762080" cy="733107"/>
          </a:xfrm>
        </p:spPr>
        <p:txBody>
          <a:bodyPr/>
          <a:lstStyle/>
          <a:p>
            <a:r>
              <a:rPr lang="en-US" dirty="0" err="1" smtClean="0"/>
              <a:t>Prismoidal</a:t>
            </a:r>
            <a:r>
              <a:rPr lang="en-US" dirty="0" smtClean="0"/>
              <a:t> Formula</a:t>
            </a:r>
            <a:endParaRPr lang="en-US" dirty="0"/>
          </a:p>
        </p:txBody>
      </p:sp>
      <p:sp>
        <p:nvSpPr>
          <p:cNvPr id="4" name="Arc 3"/>
          <p:cNvSpPr/>
          <p:nvPr/>
        </p:nvSpPr>
        <p:spPr>
          <a:xfrm>
            <a:off x="216852" y="6217331"/>
            <a:ext cx="12577445" cy="8239054"/>
          </a:xfrm>
          <a:prstGeom prst="arc">
            <a:avLst>
              <a:gd name="adj1" fmla="val 11929452"/>
              <a:gd name="adj2" fmla="val 20486049"/>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cxnSp>
        <p:nvCxnSpPr>
          <p:cNvPr id="6" name="Straight Connector 5"/>
          <p:cNvCxnSpPr/>
          <p:nvPr/>
        </p:nvCxnSpPr>
        <p:spPr>
          <a:xfrm>
            <a:off x="867409" y="6976191"/>
            <a:ext cx="1127633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8" idx="0"/>
          </p:cNvCxnSpPr>
          <p:nvPr/>
        </p:nvCxnSpPr>
        <p:spPr>
          <a:xfrm>
            <a:off x="4363762" y="6463615"/>
            <a:ext cx="617813" cy="22711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191375" y="6274711"/>
            <a:ext cx="329893" cy="246002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07954" y="7301320"/>
            <a:ext cx="1842946" cy="119268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Arc 27"/>
          <p:cNvSpPr/>
          <p:nvPr/>
        </p:nvSpPr>
        <p:spPr>
          <a:xfrm>
            <a:off x="216852" y="6217331"/>
            <a:ext cx="12577445" cy="8239054"/>
          </a:xfrm>
          <a:prstGeom prst="arc">
            <a:avLst>
              <a:gd name="adj1" fmla="val 14463506"/>
              <a:gd name="adj2" fmla="val 1931127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cxnSp>
        <p:nvCxnSpPr>
          <p:cNvPr id="30" name="Straight Connector 29"/>
          <p:cNvCxnSpPr/>
          <p:nvPr/>
        </p:nvCxnSpPr>
        <p:spPr>
          <a:xfrm>
            <a:off x="4524375" y="6976191"/>
            <a:ext cx="610139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Line Callout 1 64"/>
          <p:cNvSpPr/>
          <p:nvPr/>
        </p:nvSpPr>
        <p:spPr>
          <a:xfrm>
            <a:off x="1301114" y="6000514"/>
            <a:ext cx="1517968" cy="542043"/>
          </a:xfrm>
          <a:prstGeom prst="borderCallout1">
            <a:avLst>
              <a:gd name="adj1" fmla="val 51250"/>
              <a:gd name="adj2" fmla="val 98810"/>
              <a:gd name="adj3" fmla="val 150000"/>
              <a:gd name="adj4" fmla="val 13131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Ellipsoid</a:t>
            </a:r>
            <a:endParaRPr lang="en-US" dirty="0">
              <a:solidFill>
                <a:schemeClr val="accent4"/>
              </a:solidFill>
            </a:endParaRPr>
          </a:p>
        </p:txBody>
      </p:sp>
      <p:sp>
        <p:nvSpPr>
          <p:cNvPr id="66" name="Line Callout 1 65"/>
          <p:cNvSpPr/>
          <p:nvPr/>
        </p:nvSpPr>
        <p:spPr>
          <a:xfrm>
            <a:off x="1704975" y="7867471"/>
            <a:ext cx="1843246" cy="867269"/>
          </a:xfrm>
          <a:prstGeom prst="borderCallout1">
            <a:avLst>
              <a:gd name="adj1" fmla="val 48125"/>
              <a:gd name="adj2" fmla="val 101121"/>
              <a:gd name="adj3" fmla="val -101759"/>
              <a:gd name="adj4" fmla="val 116713"/>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Projection Surface</a:t>
            </a:r>
            <a:endParaRPr lang="en-US" dirty="0">
              <a:solidFill>
                <a:schemeClr val="accent4"/>
              </a:solidFill>
            </a:endParaRPr>
          </a:p>
        </p:txBody>
      </p:sp>
      <p:sp>
        <p:nvSpPr>
          <p:cNvPr id="101" name="Line Callout 2 100"/>
          <p:cNvSpPr/>
          <p:nvPr/>
        </p:nvSpPr>
        <p:spPr>
          <a:xfrm>
            <a:off x="3226016" y="4649787"/>
            <a:ext cx="2794715" cy="840892"/>
          </a:xfrm>
          <a:prstGeom prst="borderCallout2">
            <a:avLst>
              <a:gd name="adj1" fmla="val 48011"/>
              <a:gd name="adj2" fmla="val 100373"/>
              <a:gd name="adj3" fmla="val 47931"/>
              <a:gd name="adj4" fmla="val 107202"/>
              <a:gd name="adj5" fmla="val 185894"/>
              <a:gd name="adj6" fmla="val 117381"/>
            </a:avLst>
          </a:prstGeom>
          <a:noFill/>
          <a:ln>
            <a:solidFill>
              <a:schemeClr val="accent4"/>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Distance on Ellipsoid (</a:t>
            </a:r>
            <a:r>
              <a:rPr lang="en-US" dirty="0" err="1" smtClean="0">
                <a:solidFill>
                  <a:schemeClr val="accent4"/>
                </a:solidFill>
              </a:rPr>
              <a:t>d</a:t>
            </a:r>
            <a:r>
              <a:rPr lang="en-US" baseline="-25000" dirty="0" err="1" smtClean="0">
                <a:solidFill>
                  <a:schemeClr val="accent4"/>
                </a:solidFill>
              </a:rPr>
              <a:t>ellipse</a:t>
            </a:r>
            <a:r>
              <a:rPr lang="en-US" dirty="0" smtClean="0">
                <a:solidFill>
                  <a:schemeClr val="accent4"/>
                </a:solidFill>
              </a:rPr>
              <a:t>)</a:t>
            </a:r>
            <a:endParaRPr lang="en-US" dirty="0">
              <a:solidFill>
                <a:schemeClr val="accent4"/>
              </a:solidFill>
            </a:endParaRPr>
          </a:p>
        </p:txBody>
      </p:sp>
      <p:sp>
        <p:nvSpPr>
          <p:cNvPr id="37" name="Rectangle 36"/>
          <p:cNvSpPr/>
          <p:nvPr/>
        </p:nvSpPr>
        <p:spPr>
          <a:xfrm>
            <a:off x="10527452" y="6507781"/>
            <a:ext cx="519224" cy="485314"/>
          </a:xfrm>
          <a:prstGeom prst="rect">
            <a:avLst/>
          </a:prstGeom>
        </p:spPr>
        <p:txBody>
          <a:bodyPr wrap="none" lIns="130101" tIns="65050" rIns="130101" bIns="65050">
            <a:spAutoFit/>
          </a:bodyPr>
          <a:lstStyle/>
          <a:p>
            <a:r>
              <a:rPr lang="en-US" sz="2300" dirty="0" smtClean="0"/>
              <a:t>k</a:t>
            </a:r>
            <a:r>
              <a:rPr lang="en-US" sz="2300" baseline="-25000" dirty="0" smtClean="0"/>
              <a:t>b</a:t>
            </a:r>
            <a:endParaRPr lang="en-US" sz="2300" dirty="0"/>
          </a:p>
        </p:txBody>
      </p:sp>
      <p:sp>
        <p:nvSpPr>
          <p:cNvPr id="61" name="TextBox 60"/>
          <p:cNvSpPr txBox="1"/>
          <p:nvPr/>
        </p:nvSpPr>
        <p:spPr>
          <a:xfrm>
            <a:off x="7768908" y="2517869"/>
            <a:ext cx="4374831" cy="2131918"/>
          </a:xfrm>
          <a:prstGeom prst="rect">
            <a:avLst/>
          </a:prstGeom>
          <a:noFill/>
          <a:ln w="9525">
            <a:solidFill>
              <a:schemeClr val="tx1"/>
            </a:solidFill>
          </a:ln>
        </p:spPr>
        <p:txBody>
          <a:bodyPr wrap="none" lIns="130101" tIns="65050" rIns="130101" bIns="65050" rtlCol="0">
            <a:spAutoFit/>
          </a:bodyPr>
          <a:lstStyle/>
          <a:p>
            <a:pPr>
              <a:spcAft>
                <a:spcPts val="854"/>
              </a:spcAft>
            </a:pPr>
            <a:r>
              <a:rPr lang="en-US" sz="2000" dirty="0" err="1" smtClean="0">
                <a:latin typeface="Cambria Math" pitchFamily="18" charset="0"/>
                <a:ea typeface="Cambria Math" pitchFamily="18" charset="0"/>
                <a:cs typeface="Arial" pitchFamily="34" charset="0"/>
              </a:rPr>
              <a:t>d</a:t>
            </a:r>
            <a:r>
              <a:rPr lang="en-US" sz="2000" baseline="-25000" dirty="0" err="1" smtClean="0">
                <a:latin typeface="Cambria Math" pitchFamily="18" charset="0"/>
                <a:ea typeface="Cambria Math" pitchFamily="18" charset="0"/>
                <a:cs typeface="Arial" pitchFamily="34" charset="0"/>
              </a:rPr>
              <a:t>grid</a:t>
            </a:r>
            <a:r>
              <a:rPr lang="en-US" sz="2000" dirty="0" smtClean="0">
                <a:latin typeface="Cambria Math" pitchFamily="18" charset="0"/>
                <a:ea typeface="Cambria Math" pitchFamily="18" charset="0"/>
                <a:cs typeface="Arial" pitchFamily="34" charset="0"/>
              </a:rPr>
              <a:t>  =  distance on grid</a:t>
            </a:r>
          </a:p>
          <a:p>
            <a:pPr>
              <a:spcAft>
                <a:spcPts val="854"/>
              </a:spcAft>
            </a:pPr>
            <a:r>
              <a:rPr lang="en-US" sz="2000" dirty="0" err="1" smtClean="0">
                <a:latin typeface="Cambria Math" pitchFamily="18" charset="0"/>
                <a:ea typeface="Cambria Math" pitchFamily="18" charset="0"/>
                <a:cs typeface="Arial" pitchFamily="34" charset="0"/>
              </a:rPr>
              <a:t>d</a:t>
            </a:r>
            <a:r>
              <a:rPr lang="en-US" sz="2000" baseline="-25000" dirty="0" err="1" smtClean="0">
                <a:latin typeface="Cambria Math" pitchFamily="18" charset="0"/>
                <a:ea typeface="Cambria Math" pitchFamily="18" charset="0"/>
                <a:cs typeface="Arial" pitchFamily="34" charset="0"/>
              </a:rPr>
              <a:t>ellipse</a:t>
            </a:r>
            <a:r>
              <a:rPr lang="en-US" sz="2000" dirty="0" smtClean="0">
                <a:latin typeface="Cambria Math" pitchFamily="18" charset="0"/>
                <a:ea typeface="Cambria Math" pitchFamily="18" charset="0"/>
                <a:cs typeface="Arial" pitchFamily="34" charset="0"/>
              </a:rPr>
              <a:t>  =  distance on ellipsoid</a:t>
            </a:r>
          </a:p>
          <a:p>
            <a:pPr>
              <a:spcAft>
                <a:spcPts val="854"/>
              </a:spcAft>
            </a:pPr>
            <a:r>
              <a:rPr lang="en-US" sz="2000" dirty="0" smtClean="0">
                <a:latin typeface="Cambria Math" pitchFamily="18" charset="0"/>
                <a:ea typeface="Cambria Math" pitchFamily="18" charset="0"/>
                <a:cs typeface="Arial" pitchFamily="34" charset="0"/>
              </a:rPr>
              <a:t>k</a:t>
            </a:r>
            <a:r>
              <a:rPr lang="en-US" sz="2000" baseline="-25000" dirty="0" smtClean="0">
                <a:latin typeface="Cambria Math" pitchFamily="18" charset="0"/>
                <a:ea typeface="Cambria Math" pitchFamily="18" charset="0"/>
                <a:cs typeface="Arial" pitchFamily="34" charset="0"/>
              </a:rPr>
              <a:t>a</a:t>
            </a:r>
            <a:r>
              <a:rPr lang="en-US" sz="2000" dirty="0" smtClean="0">
                <a:latin typeface="Cambria Math" pitchFamily="18" charset="0"/>
                <a:ea typeface="Cambria Math" pitchFamily="18" charset="0"/>
                <a:cs typeface="Arial" pitchFamily="34" charset="0"/>
              </a:rPr>
              <a:t>  =  grid scale factor at first point</a:t>
            </a:r>
          </a:p>
          <a:p>
            <a:pPr>
              <a:spcAft>
                <a:spcPts val="854"/>
              </a:spcAft>
            </a:pPr>
            <a:r>
              <a:rPr lang="en-US" sz="2000" dirty="0" err="1" smtClean="0">
                <a:latin typeface="Cambria Math" pitchFamily="18" charset="0"/>
                <a:ea typeface="Cambria Math" pitchFamily="18" charset="0"/>
                <a:cs typeface="Arial" pitchFamily="34" charset="0"/>
              </a:rPr>
              <a:t>k</a:t>
            </a:r>
            <a:r>
              <a:rPr lang="en-US" sz="2000" baseline="-25000" dirty="0" err="1" smtClean="0">
                <a:latin typeface="Cambria Math" pitchFamily="18" charset="0"/>
                <a:ea typeface="Cambria Math" pitchFamily="18" charset="0"/>
                <a:cs typeface="Arial" pitchFamily="34" charset="0"/>
              </a:rPr>
              <a:t>ab</a:t>
            </a:r>
            <a:r>
              <a:rPr lang="en-US" sz="2000" dirty="0" smtClean="0">
                <a:latin typeface="Cambria Math" pitchFamily="18" charset="0"/>
                <a:ea typeface="Cambria Math" pitchFamily="18" charset="0"/>
                <a:cs typeface="Arial" pitchFamily="34" charset="0"/>
              </a:rPr>
              <a:t>  =  grid scale factor at midpoint</a:t>
            </a:r>
          </a:p>
          <a:p>
            <a:pPr>
              <a:spcAft>
                <a:spcPts val="854"/>
              </a:spcAft>
            </a:pPr>
            <a:r>
              <a:rPr lang="en-US" sz="2000" dirty="0" smtClean="0">
                <a:latin typeface="Cambria Math" pitchFamily="18" charset="0"/>
                <a:ea typeface="Cambria Math" pitchFamily="18" charset="0"/>
                <a:cs typeface="Arial" pitchFamily="34" charset="0"/>
              </a:rPr>
              <a:t>k</a:t>
            </a:r>
            <a:r>
              <a:rPr lang="en-US" sz="2000" baseline="-25000" dirty="0" smtClean="0">
                <a:latin typeface="Cambria Math" pitchFamily="18" charset="0"/>
                <a:ea typeface="Cambria Math" pitchFamily="18" charset="0"/>
                <a:cs typeface="Arial" pitchFamily="34" charset="0"/>
              </a:rPr>
              <a:t>b</a:t>
            </a:r>
            <a:r>
              <a:rPr lang="en-US" sz="2000" dirty="0" smtClean="0">
                <a:latin typeface="Cambria Math" pitchFamily="18" charset="0"/>
                <a:ea typeface="Cambria Math" pitchFamily="18" charset="0"/>
                <a:cs typeface="Arial" pitchFamily="34" charset="0"/>
              </a:rPr>
              <a:t>  =  grid scale factor at second point</a:t>
            </a:r>
          </a:p>
        </p:txBody>
      </p:sp>
      <p:grpSp>
        <p:nvGrpSpPr>
          <p:cNvPr id="62" name="Group 19"/>
          <p:cNvGrpSpPr/>
          <p:nvPr/>
        </p:nvGrpSpPr>
        <p:grpSpPr>
          <a:xfrm>
            <a:off x="1272979" y="2845806"/>
            <a:ext cx="5312886" cy="1069524"/>
            <a:chOff x="1981200" y="3047998"/>
            <a:chExt cx="3733800" cy="751764"/>
          </a:xfrm>
        </p:grpSpPr>
        <p:sp>
          <p:nvSpPr>
            <p:cNvPr id="63" name="TextBox 62"/>
            <p:cNvSpPr txBox="1"/>
            <p:nvPr/>
          </p:nvSpPr>
          <p:spPr>
            <a:xfrm>
              <a:off x="1981200" y="3200400"/>
              <a:ext cx="1816243" cy="367769"/>
            </a:xfrm>
            <a:prstGeom prst="rect">
              <a:avLst/>
            </a:prstGeom>
            <a:noFill/>
          </p:spPr>
          <p:txBody>
            <a:bodyPr wrap="none" rtlCol="0">
              <a:spAutoFit/>
            </a:bodyPr>
            <a:lstStyle/>
            <a:p>
              <a:r>
                <a:rPr lang="en-US" sz="2800" dirty="0" err="1" smtClean="0">
                  <a:latin typeface="Cambria Math" pitchFamily="18" charset="0"/>
                  <a:ea typeface="Cambria Math" pitchFamily="18" charset="0"/>
                  <a:cs typeface="Arial" pitchFamily="34" charset="0"/>
                </a:rPr>
                <a:t>d</a:t>
              </a:r>
              <a:r>
                <a:rPr lang="en-US" sz="2800" baseline="-25000" dirty="0" err="1" smtClean="0">
                  <a:latin typeface="Cambria Math" pitchFamily="18" charset="0"/>
                  <a:ea typeface="Cambria Math" pitchFamily="18" charset="0"/>
                  <a:cs typeface="Arial" pitchFamily="34" charset="0"/>
                </a:rPr>
                <a:t>grid</a:t>
              </a:r>
              <a:r>
                <a:rPr lang="en-US" sz="2800" i="1" dirty="0" smtClean="0">
                  <a:latin typeface="Cambria Math" pitchFamily="18" charset="0"/>
                  <a:ea typeface="Cambria Math" pitchFamily="18" charset="0"/>
                  <a:cs typeface="Arial" pitchFamily="34" charset="0"/>
                </a:rPr>
                <a:t>  </a:t>
              </a:r>
              <a:r>
                <a:rPr lang="en-US" sz="2800" dirty="0" smtClean="0">
                  <a:latin typeface="Cambria Math" pitchFamily="18" charset="0"/>
                  <a:ea typeface="Cambria Math" pitchFamily="18" charset="0"/>
                  <a:cs typeface="Arial" pitchFamily="34" charset="0"/>
                </a:rPr>
                <a:t>=  </a:t>
              </a:r>
              <a:r>
                <a:rPr lang="en-US" sz="2800" dirty="0" err="1" smtClean="0">
                  <a:latin typeface="Cambria Math" pitchFamily="18" charset="0"/>
                  <a:ea typeface="Cambria Math" pitchFamily="18" charset="0"/>
                  <a:cs typeface="Arial" pitchFamily="34" charset="0"/>
                </a:rPr>
                <a:t>d</a:t>
              </a:r>
              <a:r>
                <a:rPr lang="en-US" sz="2800" baseline="-25000" dirty="0" err="1" smtClean="0">
                  <a:latin typeface="Cambria Math" pitchFamily="18" charset="0"/>
                  <a:ea typeface="Cambria Math" pitchFamily="18" charset="0"/>
                  <a:cs typeface="Arial" pitchFamily="34" charset="0"/>
                </a:rPr>
                <a:t>ellipse</a:t>
              </a:r>
              <a:r>
                <a:rPr lang="en-US" sz="2800" dirty="0" smtClean="0">
                  <a:latin typeface="Cambria Math" pitchFamily="18" charset="0"/>
                  <a:ea typeface="Cambria Math" pitchFamily="18" charset="0"/>
                  <a:cs typeface="Arial" pitchFamily="34" charset="0"/>
                </a:rPr>
                <a:t>  · </a:t>
              </a:r>
              <a:endParaRPr lang="en-US" sz="2800" i="1" baseline="-25000" dirty="0">
                <a:latin typeface="Cambria Math" pitchFamily="18" charset="0"/>
                <a:ea typeface="Cambria Math" pitchFamily="18" charset="0"/>
                <a:cs typeface="Arial" pitchFamily="34" charset="0"/>
              </a:endParaRPr>
            </a:p>
          </p:txBody>
        </p:sp>
        <p:sp>
          <p:nvSpPr>
            <p:cNvPr id="64" name="TextBox 63"/>
            <p:cNvSpPr txBox="1"/>
            <p:nvPr/>
          </p:nvSpPr>
          <p:spPr>
            <a:xfrm>
              <a:off x="3886200" y="3047998"/>
              <a:ext cx="1828800" cy="751764"/>
            </a:xfrm>
            <a:prstGeom prst="rect">
              <a:avLst/>
            </a:prstGeom>
            <a:noFill/>
          </p:spPr>
          <p:txBody>
            <a:bodyPr wrap="square" rtlCol="0">
              <a:spAutoFit/>
            </a:bodyPr>
            <a:lstStyle/>
            <a:p>
              <a:pPr algn="ctr">
                <a:spcAft>
                  <a:spcPts val="854"/>
                </a:spcAft>
              </a:pPr>
              <a:r>
                <a:rPr lang="en-US" sz="2800" dirty="0" smtClean="0">
                  <a:latin typeface="Cambria Math" pitchFamily="18" charset="0"/>
                  <a:ea typeface="Cambria Math" pitchFamily="18" charset="0"/>
                  <a:cs typeface="Arial" pitchFamily="34" charset="0"/>
                </a:rPr>
                <a:t>k</a:t>
              </a:r>
              <a:r>
                <a:rPr lang="en-US" sz="2800" baseline="-25000" dirty="0" smtClean="0">
                  <a:latin typeface="Cambria Math" pitchFamily="18" charset="0"/>
                  <a:ea typeface="Cambria Math" pitchFamily="18" charset="0"/>
                  <a:cs typeface="Arial" pitchFamily="34" charset="0"/>
                </a:rPr>
                <a:t>a</a:t>
              </a:r>
              <a:r>
                <a:rPr lang="en-US" sz="2800" dirty="0" smtClean="0">
                  <a:latin typeface="Cambria Math" pitchFamily="18" charset="0"/>
                  <a:ea typeface="Cambria Math" pitchFamily="18" charset="0"/>
                  <a:cs typeface="Arial" pitchFamily="34" charset="0"/>
                </a:rPr>
                <a:t> + 4·k</a:t>
              </a:r>
              <a:r>
                <a:rPr lang="en-US" sz="2800" baseline="-25000" dirty="0" smtClean="0">
                  <a:latin typeface="Cambria Math" pitchFamily="18" charset="0"/>
                  <a:ea typeface="Cambria Math" pitchFamily="18" charset="0"/>
                  <a:cs typeface="Arial" pitchFamily="34" charset="0"/>
                </a:rPr>
                <a:t>ab</a:t>
              </a:r>
              <a:r>
                <a:rPr lang="en-US" sz="2800" dirty="0" smtClean="0">
                  <a:latin typeface="Cambria Math" pitchFamily="18" charset="0"/>
                  <a:ea typeface="Cambria Math" pitchFamily="18" charset="0"/>
                  <a:cs typeface="Arial" pitchFamily="34" charset="0"/>
                </a:rPr>
                <a:t> + k</a:t>
              </a:r>
              <a:r>
                <a:rPr lang="en-US" sz="2800" baseline="-25000" dirty="0" smtClean="0">
                  <a:latin typeface="Cambria Math" pitchFamily="18" charset="0"/>
                  <a:ea typeface="Cambria Math" pitchFamily="18" charset="0"/>
                  <a:cs typeface="Arial" pitchFamily="34" charset="0"/>
                </a:rPr>
                <a:t>b</a:t>
              </a:r>
            </a:p>
            <a:p>
              <a:pPr algn="ctr">
                <a:spcAft>
                  <a:spcPts val="854"/>
                </a:spcAft>
              </a:pPr>
              <a:r>
                <a:rPr lang="en-US" sz="2800" dirty="0" smtClean="0">
                  <a:latin typeface="Cambria Math" pitchFamily="18" charset="0"/>
                  <a:ea typeface="Cambria Math" pitchFamily="18" charset="0"/>
                  <a:cs typeface="Arial" pitchFamily="34" charset="0"/>
                </a:rPr>
                <a:t>6</a:t>
              </a:r>
              <a:endParaRPr lang="en-US" sz="2800" baseline="-25000" dirty="0" smtClean="0">
                <a:latin typeface="Cambria Math" pitchFamily="18" charset="0"/>
                <a:ea typeface="Cambria Math" pitchFamily="18" charset="0"/>
                <a:cs typeface="Arial" pitchFamily="34" charset="0"/>
              </a:endParaRPr>
            </a:p>
          </p:txBody>
        </p:sp>
        <p:cxnSp>
          <p:nvCxnSpPr>
            <p:cNvPr id="67" name="Straight Connector 66"/>
            <p:cNvCxnSpPr>
              <a:stCxn id="64" idx="1"/>
              <a:endCxn id="64" idx="3"/>
            </p:cNvCxnSpPr>
            <p:nvPr/>
          </p:nvCxnSpPr>
          <p:spPr>
            <a:xfrm rot="10800000" flipH="1">
              <a:off x="3886200" y="3423881"/>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Rectangle 68"/>
          <p:cNvSpPr/>
          <p:nvPr/>
        </p:nvSpPr>
        <p:spPr>
          <a:xfrm>
            <a:off x="7372984" y="5771226"/>
            <a:ext cx="628228" cy="485314"/>
          </a:xfrm>
          <a:prstGeom prst="rect">
            <a:avLst/>
          </a:prstGeom>
        </p:spPr>
        <p:txBody>
          <a:bodyPr wrap="none" lIns="130101" tIns="65050" rIns="130101" bIns="65050">
            <a:spAutoFit/>
          </a:bodyPr>
          <a:lstStyle/>
          <a:p>
            <a:r>
              <a:rPr lang="en-US" sz="2300" dirty="0" err="1" smtClean="0"/>
              <a:t>k</a:t>
            </a:r>
            <a:r>
              <a:rPr lang="en-US" sz="2300" baseline="-25000" dirty="0" err="1" smtClean="0"/>
              <a:t>ab</a:t>
            </a:r>
            <a:endParaRPr lang="en-US" sz="2300" dirty="0"/>
          </a:p>
        </p:txBody>
      </p:sp>
      <p:sp>
        <p:nvSpPr>
          <p:cNvPr id="71" name="Rectangle 70"/>
          <p:cNvSpPr/>
          <p:nvPr/>
        </p:nvSpPr>
        <p:spPr>
          <a:xfrm>
            <a:off x="4104150" y="5941994"/>
            <a:ext cx="519224" cy="485314"/>
          </a:xfrm>
          <a:prstGeom prst="rect">
            <a:avLst/>
          </a:prstGeom>
        </p:spPr>
        <p:txBody>
          <a:bodyPr wrap="none" lIns="130101" tIns="65050" rIns="130101" bIns="65050">
            <a:spAutoFit/>
          </a:bodyPr>
          <a:lstStyle/>
          <a:p>
            <a:r>
              <a:rPr lang="en-US" sz="2300" dirty="0" err="1" smtClean="0"/>
              <a:t>k</a:t>
            </a:r>
            <a:r>
              <a:rPr lang="en-US" sz="2300" baseline="-25000" dirty="0" err="1" smtClean="0"/>
              <a:t>a</a:t>
            </a:r>
            <a:endParaRPr lang="en-US" sz="2300" dirty="0"/>
          </a:p>
        </p:txBody>
      </p:sp>
      <p:sp>
        <p:nvSpPr>
          <p:cNvPr id="72" name="Line Callout 2 71"/>
          <p:cNvSpPr/>
          <p:nvPr/>
        </p:nvSpPr>
        <p:spPr>
          <a:xfrm>
            <a:off x="9014419" y="5356167"/>
            <a:ext cx="2030016" cy="840892"/>
          </a:xfrm>
          <a:prstGeom prst="borderCallout2">
            <a:avLst>
              <a:gd name="adj1" fmla="val 50799"/>
              <a:gd name="adj2" fmla="val -687"/>
              <a:gd name="adj3" fmla="val 49325"/>
              <a:gd name="adj4" fmla="val -13493"/>
              <a:gd name="adj5" fmla="val 191470"/>
              <a:gd name="adj6" fmla="val -38595"/>
            </a:avLst>
          </a:prstGeom>
          <a:noFill/>
          <a:ln>
            <a:solidFill>
              <a:schemeClr val="accent4"/>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Distance on Grid (</a:t>
            </a:r>
            <a:r>
              <a:rPr lang="en-US" dirty="0" err="1" smtClean="0">
                <a:solidFill>
                  <a:schemeClr val="accent4"/>
                </a:solidFill>
              </a:rPr>
              <a:t>d</a:t>
            </a:r>
            <a:r>
              <a:rPr lang="en-US" baseline="-25000" dirty="0" err="1" smtClean="0">
                <a:solidFill>
                  <a:schemeClr val="accent4"/>
                </a:solidFill>
              </a:rPr>
              <a:t>grid</a:t>
            </a:r>
            <a:r>
              <a:rPr lang="en-US" dirty="0" smtClean="0">
                <a:solidFill>
                  <a:schemeClr val="accent4"/>
                </a:solidFill>
              </a:rPr>
              <a:t>)</a:t>
            </a:r>
            <a:endParaRPr lang="en-US" dirty="0">
              <a:solidFill>
                <a:schemeClr val="accent4"/>
              </a:solidFill>
            </a:endParaRPr>
          </a:p>
        </p:txBody>
      </p:sp>
      <p:sp>
        <p:nvSpPr>
          <p:cNvPr id="73" name="Content Placeholder 2"/>
          <p:cNvSpPr txBox="1">
            <a:spLocks/>
          </p:cNvSpPr>
          <p:nvPr/>
        </p:nvSpPr>
        <p:spPr>
          <a:xfrm>
            <a:off x="624680" y="1525587"/>
            <a:ext cx="11761788" cy="6473824"/>
          </a:xfrm>
          <a:prstGeom prst="rect">
            <a:avLst/>
          </a:prstGeom>
        </p:spPr>
        <p:txBody>
          <a:bodyPr/>
          <a:lstStyle>
            <a:lvl1pPr marL="282575" indent="-282575" algn="l" rtl="0" eaLnBrk="0" fontAlgn="base" hangingPunct="0">
              <a:spcBef>
                <a:spcPts val="500"/>
              </a:spcBef>
              <a:spcAft>
                <a:spcPct val="0"/>
              </a:spcAft>
              <a:buClr>
                <a:schemeClr val="tx2"/>
              </a:buClr>
              <a:buSzPct val="80000"/>
              <a:buFont typeface="Wingdings" charset="2"/>
              <a:buChar char="§"/>
              <a:defRPr sz="3200">
                <a:solidFill>
                  <a:schemeClr val="tx1"/>
                </a:solidFill>
                <a:latin typeface="+mn-lt"/>
                <a:ea typeface="ＭＳ Ｐゴシック" charset="-128"/>
                <a:cs typeface="ＭＳ Ｐゴシック" charset="-128"/>
                <a:sym typeface="Arial" charset="0"/>
              </a:defRPr>
            </a:lvl1pPr>
            <a:lvl2pPr marL="566738" indent="-282575" algn="l" rtl="0" eaLnBrk="0" fontAlgn="base" hangingPunct="0">
              <a:spcBef>
                <a:spcPts val="500"/>
              </a:spcBef>
              <a:spcAft>
                <a:spcPct val="0"/>
              </a:spcAft>
              <a:buClr>
                <a:schemeClr val="tx2"/>
              </a:buClr>
              <a:buSzPct val="80000"/>
              <a:buFont typeface="Wingdings" charset="2"/>
              <a:buChar char="§"/>
              <a:defRPr sz="2800">
                <a:solidFill>
                  <a:schemeClr val="tx1"/>
                </a:solidFill>
                <a:latin typeface="+mn-lt"/>
                <a:ea typeface="ＭＳ Ｐゴシック" charset="-128"/>
                <a:cs typeface="+mn-cs"/>
                <a:sym typeface="Arial" charset="0"/>
              </a:defRPr>
            </a:lvl2pPr>
            <a:lvl3pPr marL="908050" indent="-254000" algn="l" rtl="0" eaLnBrk="0" fontAlgn="base" hangingPunct="0">
              <a:spcBef>
                <a:spcPts val="400"/>
              </a:spcBef>
              <a:spcAft>
                <a:spcPct val="0"/>
              </a:spcAft>
              <a:buClr>
                <a:schemeClr val="tx2"/>
              </a:buClr>
              <a:buSzPct val="80000"/>
              <a:buFont typeface="Wingdings" charset="2"/>
              <a:buChar char="§"/>
              <a:defRPr sz="2400">
                <a:solidFill>
                  <a:schemeClr val="tx1"/>
                </a:solidFill>
                <a:latin typeface="+mn-lt"/>
                <a:ea typeface="ＭＳ Ｐゴシック" charset="-128"/>
                <a:cs typeface="+mn-cs"/>
                <a:sym typeface="Arial" charset="0"/>
              </a:defRPr>
            </a:lvl3pPr>
            <a:lvl4pPr marL="1420813" indent="-227013" algn="l" rtl="0" eaLnBrk="0" fontAlgn="base" hangingPunct="0">
              <a:spcBef>
                <a:spcPts val="300"/>
              </a:spcBef>
              <a:spcAft>
                <a:spcPct val="0"/>
              </a:spcAft>
              <a:buClr>
                <a:schemeClr val="tx2"/>
              </a:buClr>
              <a:buSzPct val="80000"/>
              <a:buFont typeface="Wingdings" charset="2"/>
              <a:buChar char="§"/>
              <a:defRPr sz="2100">
                <a:solidFill>
                  <a:schemeClr val="tx1"/>
                </a:solidFill>
                <a:latin typeface="+mn-lt"/>
                <a:ea typeface="ＭＳ Ｐゴシック" charset="-128"/>
                <a:cs typeface="+mn-cs"/>
                <a:sym typeface="Arial" charset="0"/>
              </a:defRPr>
            </a:lvl4pPr>
            <a:lvl5pPr marL="1876425" indent="-204788" algn="l" rtl="0" eaLnBrk="0" fontAlgn="base" hangingPunct="0">
              <a:spcBef>
                <a:spcPts val="300"/>
              </a:spcBef>
              <a:spcAft>
                <a:spcPct val="0"/>
              </a:spcAft>
              <a:buClr>
                <a:schemeClr val="tx2"/>
              </a:buClr>
              <a:buSzPct val="80000"/>
              <a:buFont typeface="Wingdings" charset="2"/>
              <a:buChar char="§"/>
              <a:defRPr sz="2000">
                <a:solidFill>
                  <a:schemeClr val="tx1"/>
                </a:solidFill>
                <a:latin typeface="+mn-lt"/>
                <a:ea typeface="ＭＳ Ｐゴシック" charset="-128"/>
                <a:cs typeface="+mn-cs"/>
                <a:sym typeface="Arial" charset="0"/>
              </a:defRPr>
            </a:lvl5pPr>
            <a:lvl6pPr marL="2336016"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6pPr>
            <a:lvl7pPr marL="2793373"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7pPr>
            <a:lvl8pPr marL="3250731"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8pPr>
            <a:lvl9pPr marL="3708087"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9pPr>
          </a:lstStyle>
          <a:p>
            <a:r>
              <a:rPr lang="en-US" dirty="0" smtClean="0"/>
              <a:t>Used to convert between grid distance and ellipsoidal distance.</a:t>
            </a:r>
            <a:br>
              <a:rPr lang="en-US" dirty="0" smtClean="0"/>
            </a:br>
            <a:endParaRPr lang="en-US" dirty="0"/>
          </a:p>
        </p:txBody>
      </p:sp>
    </p:spTree>
    <p:extLst>
      <p:ext uri="{BB962C8B-B14F-4D97-AF65-F5344CB8AC3E}">
        <p14:creationId xmlns:p14="http://schemas.microsoft.com/office/powerpoint/2010/main" val="2251272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534" y="382587"/>
            <a:ext cx="11762080" cy="914400"/>
          </a:xfrm>
        </p:spPr>
        <p:txBody>
          <a:bodyPr/>
          <a:lstStyle/>
          <a:p>
            <a:r>
              <a:rPr lang="en-US" dirty="0" err="1" smtClean="0"/>
              <a:t>Prismoidal</a:t>
            </a:r>
            <a:r>
              <a:rPr lang="en-US" dirty="0" smtClean="0"/>
              <a:t> Formula</a:t>
            </a:r>
            <a:endParaRPr lang="en-US" dirty="0"/>
          </a:p>
        </p:txBody>
      </p:sp>
      <p:sp>
        <p:nvSpPr>
          <p:cNvPr id="4" name="Arc 3"/>
          <p:cNvSpPr/>
          <p:nvPr/>
        </p:nvSpPr>
        <p:spPr>
          <a:xfrm>
            <a:off x="204396" y="4468074"/>
            <a:ext cx="12577445" cy="8239054"/>
          </a:xfrm>
          <a:prstGeom prst="arc">
            <a:avLst>
              <a:gd name="adj1" fmla="val 12177526"/>
              <a:gd name="adj2" fmla="val 20371715"/>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cxnSp>
        <p:nvCxnSpPr>
          <p:cNvPr id="6" name="Straight Connector 5"/>
          <p:cNvCxnSpPr/>
          <p:nvPr/>
        </p:nvCxnSpPr>
        <p:spPr>
          <a:xfrm>
            <a:off x="854953" y="5226934"/>
            <a:ext cx="1127633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82110" y="4538764"/>
            <a:ext cx="198530" cy="200842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255243" y="4525454"/>
            <a:ext cx="253570" cy="202173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8" idx="2"/>
          </p:cNvCxnSpPr>
          <p:nvPr/>
        </p:nvCxnSpPr>
        <p:spPr>
          <a:xfrm flipH="1">
            <a:off x="7492749" y="4563903"/>
            <a:ext cx="348905" cy="203078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Arc 27"/>
          <p:cNvSpPr/>
          <p:nvPr/>
        </p:nvSpPr>
        <p:spPr>
          <a:xfrm>
            <a:off x="204396" y="4468074"/>
            <a:ext cx="12577445" cy="8239054"/>
          </a:xfrm>
          <a:prstGeom prst="arc">
            <a:avLst>
              <a:gd name="adj1" fmla="val 16771862"/>
              <a:gd name="adj2" fmla="val 173117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cxnSp>
        <p:nvCxnSpPr>
          <p:cNvPr id="30" name="Straight Connector 29"/>
          <p:cNvCxnSpPr/>
          <p:nvPr/>
        </p:nvCxnSpPr>
        <p:spPr>
          <a:xfrm>
            <a:off x="7138621" y="5225974"/>
            <a:ext cx="617831" cy="9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Line Callout 1 64"/>
          <p:cNvSpPr/>
          <p:nvPr/>
        </p:nvSpPr>
        <p:spPr>
          <a:xfrm>
            <a:off x="1288658" y="4251257"/>
            <a:ext cx="1517968" cy="542043"/>
          </a:xfrm>
          <a:prstGeom prst="borderCallout1">
            <a:avLst>
              <a:gd name="adj1" fmla="val 51250"/>
              <a:gd name="adj2" fmla="val 98810"/>
              <a:gd name="adj3" fmla="val 150000"/>
              <a:gd name="adj4" fmla="val 13131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Ellipsoid</a:t>
            </a:r>
            <a:endParaRPr lang="en-US" dirty="0">
              <a:solidFill>
                <a:schemeClr val="accent4"/>
              </a:solidFill>
            </a:endParaRPr>
          </a:p>
        </p:txBody>
      </p:sp>
      <p:sp>
        <p:nvSpPr>
          <p:cNvPr id="66" name="Line Callout 1 65"/>
          <p:cNvSpPr/>
          <p:nvPr/>
        </p:nvSpPr>
        <p:spPr>
          <a:xfrm>
            <a:off x="10150719" y="4034439"/>
            <a:ext cx="1843246" cy="867269"/>
          </a:xfrm>
          <a:prstGeom prst="borderCallout1">
            <a:avLst>
              <a:gd name="adj1" fmla="val 46773"/>
              <a:gd name="adj2" fmla="val 633"/>
              <a:gd name="adj3" fmla="val 134793"/>
              <a:gd name="adj4" fmla="val -6963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Projection Surface</a:t>
            </a:r>
            <a:endParaRPr lang="en-US" dirty="0">
              <a:solidFill>
                <a:schemeClr val="accent4"/>
              </a:solidFill>
            </a:endParaRPr>
          </a:p>
        </p:txBody>
      </p:sp>
      <p:sp>
        <p:nvSpPr>
          <p:cNvPr id="101" name="Line Callout 2 100"/>
          <p:cNvSpPr/>
          <p:nvPr/>
        </p:nvSpPr>
        <p:spPr>
          <a:xfrm>
            <a:off x="3552617" y="5670047"/>
            <a:ext cx="2794715" cy="840892"/>
          </a:xfrm>
          <a:prstGeom prst="borderCallout2">
            <a:avLst>
              <a:gd name="adj1" fmla="val 48011"/>
              <a:gd name="adj2" fmla="val 100373"/>
              <a:gd name="adj3" fmla="val 47931"/>
              <a:gd name="adj4" fmla="val 107202"/>
              <a:gd name="adj5" fmla="val -136149"/>
              <a:gd name="adj6" fmla="val 138355"/>
            </a:avLst>
          </a:prstGeom>
          <a:noFill/>
          <a:ln>
            <a:solidFill>
              <a:schemeClr val="accent4"/>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Distance on Ellipsoid (</a:t>
            </a:r>
            <a:r>
              <a:rPr lang="en-US" dirty="0" err="1" smtClean="0">
                <a:solidFill>
                  <a:schemeClr val="accent4"/>
                </a:solidFill>
              </a:rPr>
              <a:t>d</a:t>
            </a:r>
            <a:r>
              <a:rPr lang="en-US" baseline="-25000" dirty="0" err="1" smtClean="0">
                <a:solidFill>
                  <a:schemeClr val="accent4"/>
                </a:solidFill>
              </a:rPr>
              <a:t>ellipse</a:t>
            </a:r>
            <a:r>
              <a:rPr lang="en-US" dirty="0" smtClean="0">
                <a:solidFill>
                  <a:schemeClr val="accent4"/>
                </a:solidFill>
              </a:rPr>
              <a:t>)</a:t>
            </a:r>
            <a:endParaRPr lang="en-US" dirty="0">
              <a:solidFill>
                <a:schemeClr val="accent4"/>
              </a:solidFill>
            </a:endParaRPr>
          </a:p>
        </p:txBody>
      </p:sp>
      <p:sp>
        <p:nvSpPr>
          <p:cNvPr id="37" name="Rectangle 36"/>
          <p:cNvSpPr/>
          <p:nvPr/>
        </p:nvSpPr>
        <p:spPr>
          <a:xfrm>
            <a:off x="7823337" y="4105672"/>
            <a:ext cx="519224" cy="485314"/>
          </a:xfrm>
          <a:prstGeom prst="rect">
            <a:avLst/>
          </a:prstGeom>
        </p:spPr>
        <p:txBody>
          <a:bodyPr wrap="none" lIns="130101" tIns="65050" rIns="130101" bIns="65050">
            <a:spAutoFit/>
          </a:bodyPr>
          <a:lstStyle/>
          <a:p>
            <a:r>
              <a:rPr lang="en-US" sz="2300" dirty="0" smtClean="0"/>
              <a:t>k</a:t>
            </a:r>
            <a:r>
              <a:rPr lang="en-US" sz="2300" baseline="-25000" dirty="0" smtClean="0"/>
              <a:t>b</a:t>
            </a:r>
            <a:endParaRPr lang="en-US" sz="2300" dirty="0"/>
          </a:p>
        </p:txBody>
      </p:sp>
      <p:sp>
        <p:nvSpPr>
          <p:cNvPr id="61" name="TextBox 60"/>
          <p:cNvSpPr txBox="1"/>
          <p:nvPr/>
        </p:nvSpPr>
        <p:spPr>
          <a:xfrm>
            <a:off x="8453903" y="917669"/>
            <a:ext cx="4374831" cy="2131918"/>
          </a:xfrm>
          <a:prstGeom prst="rect">
            <a:avLst/>
          </a:prstGeom>
          <a:noFill/>
          <a:ln w="9525">
            <a:solidFill>
              <a:schemeClr val="tx1"/>
            </a:solidFill>
          </a:ln>
        </p:spPr>
        <p:txBody>
          <a:bodyPr wrap="none" lIns="130101" tIns="65050" rIns="130101" bIns="65050" rtlCol="0">
            <a:spAutoFit/>
          </a:bodyPr>
          <a:lstStyle/>
          <a:p>
            <a:pPr>
              <a:spcAft>
                <a:spcPts val="854"/>
              </a:spcAft>
            </a:pPr>
            <a:r>
              <a:rPr lang="en-US" sz="2000" dirty="0" err="1" smtClean="0">
                <a:latin typeface="Cambria Math" pitchFamily="18" charset="0"/>
                <a:ea typeface="Cambria Math" pitchFamily="18" charset="0"/>
                <a:cs typeface="Arial" pitchFamily="34" charset="0"/>
              </a:rPr>
              <a:t>d</a:t>
            </a:r>
            <a:r>
              <a:rPr lang="en-US" sz="2000" baseline="-25000" dirty="0" err="1" smtClean="0">
                <a:latin typeface="Cambria Math" pitchFamily="18" charset="0"/>
                <a:ea typeface="Cambria Math" pitchFamily="18" charset="0"/>
                <a:cs typeface="Arial" pitchFamily="34" charset="0"/>
              </a:rPr>
              <a:t>grid</a:t>
            </a:r>
            <a:r>
              <a:rPr lang="en-US" sz="2000" dirty="0" smtClean="0">
                <a:latin typeface="Cambria Math" pitchFamily="18" charset="0"/>
                <a:ea typeface="Cambria Math" pitchFamily="18" charset="0"/>
                <a:cs typeface="Arial" pitchFamily="34" charset="0"/>
              </a:rPr>
              <a:t>  =  distance on grid</a:t>
            </a:r>
          </a:p>
          <a:p>
            <a:pPr>
              <a:spcAft>
                <a:spcPts val="854"/>
              </a:spcAft>
            </a:pPr>
            <a:r>
              <a:rPr lang="en-US" sz="2000" dirty="0" err="1" smtClean="0">
                <a:latin typeface="Cambria Math" pitchFamily="18" charset="0"/>
                <a:ea typeface="Cambria Math" pitchFamily="18" charset="0"/>
                <a:cs typeface="Arial" pitchFamily="34" charset="0"/>
              </a:rPr>
              <a:t>d</a:t>
            </a:r>
            <a:r>
              <a:rPr lang="en-US" sz="2000" baseline="-25000" dirty="0" err="1" smtClean="0">
                <a:latin typeface="Cambria Math" pitchFamily="18" charset="0"/>
                <a:ea typeface="Cambria Math" pitchFamily="18" charset="0"/>
                <a:cs typeface="Arial" pitchFamily="34" charset="0"/>
              </a:rPr>
              <a:t>ellipse</a:t>
            </a:r>
            <a:r>
              <a:rPr lang="en-US" sz="2000" dirty="0" smtClean="0">
                <a:latin typeface="Cambria Math" pitchFamily="18" charset="0"/>
                <a:ea typeface="Cambria Math" pitchFamily="18" charset="0"/>
                <a:cs typeface="Arial" pitchFamily="34" charset="0"/>
              </a:rPr>
              <a:t>  =  distance on ellipsoid</a:t>
            </a:r>
          </a:p>
          <a:p>
            <a:pPr>
              <a:spcAft>
                <a:spcPts val="854"/>
              </a:spcAft>
            </a:pPr>
            <a:r>
              <a:rPr lang="en-US" sz="2000" dirty="0" smtClean="0">
                <a:latin typeface="Cambria Math" pitchFamily="18" charset="0"/>
                <a:ea typeface="Cambria Math" pitchFamily="18" charset="0"/>
                <a:cs typeface="Arial" pitchFamily="34" charset="0"/>
              </a:rPr>
              <a:t>k</a:t>
            </a:r>
            <a:r>
              <a:rPr lang="en-US" sz="2000" baseline="-25000" dirty="0" smtClean="0">
                <a:latin typeface="Cambria Math" pitchFamily="18" charset="0"/>
                <a:ea typeface="Cambria Math" pitchFamily="18" charset="0"/>
                <a:cs typeface="Arial" pitchFamily="34" charset="0"/>
              </a:rPr>
              <a:t>a</a:t>
            </a:r>
            <a:r>
              <a:rPr lang="en-US" sz="2000" dirty="0" smtClean="0">
                <a:latin typeface="Cambria Math" pitchFamily="18" charset="0"/>
                <a:ea typeface="Cambria Math" pitchFamily="18" charset="0"/>
                <a:cs typeface="Arial" pitchFamily="34" charset="0"/>
              </a:rPr>
              <a:t>  =  grid scale factor at first point</a:t>
            </a:r>
          </a:p>
          <a:p>
            <a:pPr>
              <a:spcAft>
                <a:spcPts val="854"/>
              </a:spcAft>
            </a:pPr>
            <a:r>
              <a:rPr lang="en-US" sz="2000" dirty="0" err="1" smtClean="0">
                <a:latin typeface="Cambria Math" pitchFamily="18" charset="0"/>
                <a:ea typeface="Cambria Math" pitchFamily="18" charset="0"/>
                <a:cs typeface="Arial" pitchFamily="34" charset="0"/>
              </a:rPr>
              <a:t>k</a:t>
            </a:r>
            <a:r>
              <a:rPr lang="en-US" sz="2000" baseline="-25000" dirty="0" err="1" smtClean="0">
                <a:latin typeface="Cambria Math" pitchFamily="18" charset="0"/>
                <a:ea typeface="Cambria Math" pitchFamily="18" charset="0"/>
                <a:cs typeface="Arial" pitchFamily="34" charset="0"/>
              </a:rPr>
              <a:t>ab</a:t>
            </a:r>
            <a:r>
              <a:rPr lang="en-US" sz="2000" dirty="0" smtClean="0">
                <a:latin typeface="Cambria Math" pitchFamily="18" charset="0"/>
                <a:ea typeface="Cambria Math" pitchFamily="18" charset="0"/>
                <a:cs typeface="Arial" pitchFamily="34" charset="0"/>
              </a:rPr>
              <a:t>  =  grid scale factor at midpoint</a:t>
            </a:r>
          </a:p>
          <a:p>
            <a:pPr>
              <a:spcAft>
                <a:spcPts val="854"/>
              </a:spcAft>
            </a:pPr>
            <a:r>
              <a:rPr lang="en-US" sz="2000" dirty="0" smtClean="0">
                <a:latin typeface="Cambria Math" pitchFamily="18" charset="0"/>
                <a:ea typeface="Cambria Math" pitchFamily="18" charset="0"/>
                <a:cs typeface="Arial" pitchFamily="34" charset="0"/>
              </a:rPr>
              <a:t>k</a:t>
            </a:r>
            <a:r>
              <a:rPr lang="en-US" sz="2000" baseline="-25000" dirty="0" smtClean="0">
                <a:latin typeface="Cambria Math" pitchFamily="18" charset="0"/>
                <a:ea typeface="Cambria Math" pitchFamily="18" charset="0"/>
                <a:cs typeface="Arial" pitchFamily="34" charset="0"/>
              </a:rPr>
              <a:t>b</a:t>
            </a:r>
            <a:r>
              <a:rPr lang="en-US" sz="2000" dirty="0" smtClean="0">
                <a:latin typeface="Cambria Math" pitchFamily="18" charset="0"/>
                <a:ea typeface="Cambria Math" pitchFamily="18" charset="0"/>
                <a:cs typeface="Arial" pitchFamily="34" charset="0"/>
              </a:rPr>
              <a:t>  =  grid scale factor at second point</a:t>
            </a:r>
          </a:p>
        </p:txBody>
      </p:sp>
      <p:grpSp>
        <p:nvGrpSpPr>
          <p:cNvPr id="62" name="Group 19"/>
          <p:cNvGrpSpPr/>
          <p:nvPr/>
        </p:nvGrpSpPr>
        <p:grpSpPr>
          <a:xfrm>
            <a:off x="1748838" y="3049587"/>
            <a:ext cx="4013396" cy="1069524"/>
            <a:chOff x="1981200" y="3047998"/>
            <a:chExt cx="2820542" cy="751764"/>
          </a:xfrm>
        </p:grpSpPr>
        <p:sp>
          <p:nvSpPr>
            <p:cNvPr id="63" name="TextBox 62"/>
            <p:cNvSpPr txBox="1"/>
            <p:nvPr/>
          </p:nvSpPr>
          <p:spPr>
            <a:xfrm>
              <a:off x="1981200" y="3200400"/>
              <a:ext cx="1816243" cy="367769"/>
            </a:xfrm>
            <a:prstGeom prst="rect">
              <a:avLst/>
            </a:prstGeom>
            <a:noFill/>
          </p:spPr>
          <p:txBody>
            <a:bodyPr wrap="none" rtlCol="0">
              <a:spAutoFit/>
            </a:bodyPr>
            <a:lstStyle/>
            <a:p>
              <a:r>
                <a:rPr lang="en-US" sz="2800" dirty="0" err="1" smtClean="0">
                  <a:latin typeface="Cambria Math" pitchFamily="18" charset="0"/>
                  <a:ea typeface="Cambria Math" pitchFamily="18" charset="0"/>
                  <a:cs typeface="Arial" pitchFamily="34" charset="0"/>
                </a:rPr>
                <a:t>d</a:t>
              </a:r>
              <a:r>
                <a:rPr lang="en-US" sz="2800" baseline="-25000" dirty="0" err="1" smtClean="0">
                  <a:latin typeface="Cambria Math" pitchFamily="18" charset="0"/>
                  <a:ea typeface="Cambria Math" pitchFamily="18" charset="0"/>
                  <a:cs typeface="Arial" pitchFamily="34" charset="0"/>
                </a:rPr>
                <a:t>grid</a:t>
              </a:r>
              <a:r>
                <a:rPr lang="en-US" sz="2800" i="1" dirty="0" smtClean="0">
                  <a:latin typeface="Cambria Math" pitchFamily="18" charset="0"/>
                  <a:ea typeface="Cambria Math" pitchFamily="18" charset="0"/>
                  <a:cs typeface="Arial" pitchFamily="34" charset="0"/>
                </a:rPr>
                <a:t>  </a:t>
              </a:r>
              <a:r>
                <a:rPr lang="en-US" sz="2800" dirty="0" smtClean="0">
                  <a:latin typeface="Cambria Math" pitchFamily="18" charset="0"/>
                  <a:ea typeface="Cambria Math" pitchFamily="18" charset="0"/>
                  <a:cs typeface="Arial" pitchFamily="34" charset="0"/>
                </a:rPr>
                <a:t>=  </a:t>
              </a:r>
              <a:r>
                <a:rPr lang="en-US" sz="2800" dirty="0" err="1" smtClean="0">
                  <a:latin typeface="Cambria Math" pitchFamily="18" charset="0"/>
                  <a:ea typeface="Cambria Math" pitchFamily="18" charset="0"/>
                  <a:cs typeface="Arial" pitchFamily="34" charset="0"/>
                </a:rPr>
                <a:t>d</a:t>
              </a:r>
              <a:r>
                <a:rPr lang="en-US" sz="2800" baseline="-25000" dirty="0" err="1" smtClean="0">
                  <a:latin typeface="Cambria Math" pitchFamily="18" charset="0"/>
                  <a:ea typeface="Cambria Math" pitchFamily="18" charset="0"/>
                  <a:cs typeface="Arial" pitchFamily="34" charset="0"/>
                </a:rPr>
                <a:t>ellipse</a:t>
              </a:r>
              <a:r>
                <a:rPr lang="en-US" sz="2800" dirty="0" smtClean="0">
                  <a:latin typeface="Cambria Math" pitchFamily="18" charset="0"/>
                  <a:ea typeface="Cambria Math" pitchFamily="18" charset="0"/>
                  <a:cs typeface="Arial" pitchFamily="34" charset="0"/>
                </a:rPr>
                <a:t>  · </a:t>
              </a:r>
              <a:endParaRPr lang="en-US" sz="2800" i="1" baseline="-25000" dirty="0">
                <a:latin typeface="Cambria Math" pitchFamily="18" charset="0"/>
                <a:ea typeface="Cambria Math" pitchFamily="18" charset="0"/>
                <a:cs typeface="Arial" pitchFamily="34" charset="0"/>
              </a:endParaRPr>
            </a:p>
          </p:txBody>
        </p:sp>
        <p:sp>
          <p:nvSpPr>
            <p:cNvPr id="64" name="TextBox 63"/>
            <p:cNvSpPr txBox="1"/>
            <p:nvPr/>
          </p:nvSpPr>
          <p:spPr>
            <a:xfrm>
              <a:off x="3886200" y="3047998"/>
              <a:ext cx="915542" cy="751764"/>
            </a:xfrm>
            <a:prstGeom prst="rect">
              <a:avLst/>
            </a:prstGeom>
            <a:noFill/>
          </p:spPr>
          <p:txBody>
            <a:bodyPr wrap="square" rtlCol="0">
              <a:spAutoFit/>
            </a:bodyPr>
            <a:lstStyle/>
            <a:p>
              <a:pPr algn="ctr">
                <a:spcAft>
                  <a:spcPts val="854"/>
                </a:spcAft>
              </a:pPr>
              <a:r>
                <a:rPr lang="en-US" sz="2800" dirty="0" err="1" smtClean="0">
                  <a:latin typeface="Cambria Math" pitchFamily="18" charset="0"/>
                  <a:ea typeface="Cambria Math" pitchFamily="18" charset="0"/>
                  <a:cs typeface="Arial" pitchFamily="34" charset="0"/>
                </a:rPr>
                <a:t>k</a:t>
              </a:r>
              <a:r>
                <a:rPr lang="en-US" sz="2800" baseline="-25000" dirty="0" err="1" smtClean="0">
                  <a:latin typeface="Cambria Math" pitchFamily="18" charset="0"/>
                  <a:ea typeface="Cambria Math" pitchFamily="18" charset="0"/>
                  <a:cs typeface="Arial" pitchFamily="34" charset="0"/>
                </a:rPr>
                <a:t>a</a:t>
              </a:r>
              <a:r>
                <a:rPr lang="en-US" sz="2800" dirty="0" smtClean="0">
                  <a:latin typeface="Cambria Math" pitchFamily="18" charset="0"/>
                  <a:ea typeface="Cambria Math" pitchFamily="18" charset="0"/>
                  <a:cs typeface="Arial" pitchFamily="34" charset="0"/>
                </a:rPr>
                <a:t> </a:t>
              </a:r>
              <a:r>
                <a:rPr lang="en-US" sz="2800" dirty="0" smtClean="0">
                  <a:latin typeface="Cambria Math" pitchFamily="18" charset="0"/>
                  <a:ea typeface="Cambria Math" pitchFamily="18" charset="0"/>
                  <a:cs typeface="Arial" pitchFamily="34" charset="0"/>
                </a:rPr>
                <a:t>+ </a:t>
              </a:r>
              <a:r>
                <a:rPr lang="en-US" sz="2800" dirty="0" smtClean="0">
                  <a:latin typeface="Cambria Math" pitchFamily="18" charset="0"/>
                  <a:ea typeface="Cambria Math" pitchFamily="18" charset="0"/>
                  <a:cs typeface="Arial" pitchFamily="34" charset="0"/>
                </a:rPr>
                <a:t>k</a:t>
              </a:r>
              <a:r>
                <a:rPr lang="en-US" sz="2800" baseline="-25000" dirty="0" smtClean="0">
                  <a:latin typeface="Cambria Math" pitchFamily="18" charset="0"/>
                  <a:ea typeface="Cambria Math" pitchFamily="18" charset="0"/>
                  <a:cs typeface="Arial" pitchFamily="34" charset="0"/>
                </a:rPr>
                <a:t>b</a:t>
              </a:r>
            </a:p>
            <a:p>
              <a:pPr algn="ctr">
                <a:spcAft>
                  <a:spcPts val="854"/>
                </a:spcAft>
              </a:pPr>
              <a:r>
                <a:rPr lang="en-US" sz="2800" dirty="0" smtClean="0">
                  <a:latin typeface="Cambria Math" pitchFamily="18" charset="0"/>
                  <a:ea typeface="Cambria Math" pitchFamily="18" charset="0"/>
                  <a:cs typeface="Arial" pitchFamily="34" charset="0"/>
                </a:rPr>
                <a:t>2</a:t>
              </a:r>
              <a:endParaRPr lang="en-US" sz="2800" baseline="-25000" dirty="0" smtClean="0">
                <a:latin typeface="Cambria Math" pitchFamily="18" charset="0"/>
                <a:ea typeface="Cambria Math" pitchFamily="18" charset="0"/>
                <a:cs typeface="Arial" pitchFamily="34" charset="0"/>
              </a:endParaRPr>
            </a:p>
          </p:txBody>
        </p:sp>
        <p:cxnSp>
          <p:nvCxnSpPr>
            <p:cNvPr id="67" name="Straight Connector 66"/>
            <p:cNvCxnSpPr>
              <a:stCxn id="64" idx="1"/>
              <a:endCxn id="64" idx="3"/>
            </p:cNvCxnSpPr>
            <p:nvPr/>
          </p:nvCxnSpPr>
          <p:spPr>
            <a:xfrm>
              <a:off x="3886200" y="3423880"/>
              <a:ext cx="915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Rectangle 68"/>
          <p:cNvSpPr/>
          <p:nvPr/>
        </p:nvSpPr>
        <p:spPr>
          <a:xfrm>
            <a:off x="7256156" y="4038511"/>
            <a:ext cx="628228" cy="485314"/>
          </a:xfrm>
          <a:prstGeom prst="rect">
            <a:avLst/>
          </a:prstGeom>
        </p:spPr>
        <p:txBody>
          <a:bodyPr wrap="none" lIns="130101" tIns="65050" rIns="130101" bIns="65050">
            <a:spAutoFit/>
          </a:bodyPr>
          <a:lstStyle/>
          <a:p>
            <a:r>
              <a:rPr lang="en-US" sz="2300" dirty="0" err="1" smtClean="0"/>
              <a:t>k</a:t>
            </a:r>
            <a:r>
              <a:rPr lang="en-US" sz="2300" baseline="-25000" dirty="0" err="1" smtClean="0"/>
              <a:t>ab</a:t>
            </a:r>
            <a:endParaRPr lang="en-US" sz="2300" dirty="0"/>
          </a:p>
        </p:txBody>
      </p:sp>
      <p:sp>
        <p:nvSpPr>
          <p:cNvPr id="71" name="Rectangle 70"/>
          <p:cNvSpPr/>
          <p:nvPr/>
        </p:nvSpPr>
        <p:spPr>
          <a:xfrm>
            <a:off x="6772101" y="3982760"/>
            <a:ext cx="519224" cy="485314"/>
          </a:xfrm>
          <a:prstGeom prst="rect">
            <a:avLst/>
          </a:prstGeom>
        </p:spPr>
        <p:txBody>
          <a:bodyPr wrap="none" lIns="130101" tIns="65050" rIns="130101" bIns="65050">
            <a:spAutoFit/>
          </a:bodyPr>
          <a:lstStyle/>
          <a:p>
            <a:r>
              <a:rPr lang="en-US" sz="2300" dirty="0" err="1" smtClean="0"/>
              <a:t>k</a:t>
            </a:r>
            <a:r>
              <a:rPr lang="en-US" sz="2300" baseline="-25000" dirty="0" err="1" smtClean="0"/>
              <a:t>a</a:t>
            </a:r>
            <a:endParaRPr lang="en-US" sz="2300" dirty="0"/>
          </a:p>
        </p:txBody>
      </p:sp>
      <p:sp>
        <p:nvSpPr>
          <p:cNvPr id="72" name="Line Callout 2 71"/>
          <p:cNvSpPr/>
          <p:nvPr/>
        </p:nvSpPr>
        <p:spPr>
          <a:xfrm>
            <a:off x="8342561" y="5697768"/>
            <a:ext cx="2030016" cy="840892"/>
          </a:xfrm>
          <a:prstGeom prst="borderCallout2">
            <a:avLst>
              <a:gd name="adj1" fmla="val 50799"/>
              <a:gd name="adj2" fmla="val -687"/>
              <a:gd name="adj3" fmla="val 49325"/>
              <a:gd name="adj4" fmla="val -13493"/>
              <a:gd name="adj5" fmla="val -52502"/>
              <a:gd name="adj6" fmla="val -38595"/>
            </a:avLst>
          </a:prstGeom>
          <a:noFill/>
          <a:ln>
            <a:solidFill>
              <a:schemeClr val="accent4"/>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Distance on Grid (</a:t>
            </a:r>
            <a:r>
              <a:rPr lang="en-US" dirty="0" err="1" smtClean="0">
                <a:solidFill>
                  <a:schemeClr val="accent4"/>
                </a:solidFill>
              </a:rPr>
              <a:t>d</a:t>
            </a:r>
            <a:r>
              <a:rPr lang="en-US" baseline="-25000" dirty="0" err="1" smtClean="0">
                <a:solidFill>
                  <a:schemeClr val="accent4"/>
                </a:solidFill>
              </a:rPr>
              <a:t>grid</a:t>
            </a:r>
            <a:r>
              <a:rPr lang="en-US" dirty="0" smtClean="0">
                <a:solidFill>
                  <a:schemeClr val="accent4"/>
                </a:solidFill>
              </a:rPr>
              <a:t>)</a:t>
            </a:r>
            <a:endParaRPr lang="en-US" dirty="0">
              <a:solidFill>
                <a:schemeClr val="accent4"/>
              </a:solidFill>
            </a:endParaRPr>
          </a:p>
        </p:txBody>
      </p:sp>
      <p:sp>
        <p:nvSpPr>
          <p:cNvPr id="73" name="Content Placeholder 2"/>
          <p:cNvSpPr txBox="1">
            <a:spLocks/>
          </p:cNvSpPr>
          <p:nvPr/>
        </p:nvSpPr>
        <p:spPr>
          <a:xfrm>
            <a:off x="867409" y="1373188"/>
            <a:ext cx="7487607" cy="1523999"/>
          </a:xfrm>
          <a:prstGeom prst="rect">
            <a:avLst/>
          </a:prstGeom>
        </p:spPr>
        <p:txBody>
          <a:bodyPr/>
          <a:lstStyle>
            <a:lvl1pPr marL="282575" indent="-282575" algn="l" rtl="0" eaLnBrk="0" fontAlgn="base" hangingPunct="0">
              <a:spcBef>
                <a:spcPts val="500"/>
              </a:spcBef>
              <a:spcAft>
                <a:spcPct val="0"/>
              </a:spcAft>
              <a:buClr>
                <a:schemeClr val="tx2"/>
              </a:buClr>
              <a:buSzPct val="80000"/>
              <a:buFont typeface="Wingdings" charset="2"/>
              <a:buChar char="§"/>
              <a:defRPr sz="3200">
                <a:solidFill>
                  <a:schemeClr val="tx1"/>
                </a:solidFill>
                <a:latin typeface="+mn-lt"/>
                <a:ea typeface="ＭＳ Ｐゴシック" charset="-128"/>
                <a:cs typeface="ＭＳ Ｐゴシック" charset="-128"/>
                <a:sym typeface="Arial" charset="0"/>
              </a:defRPr>
            </a:lvl1pPr>
            <a:lvl2pPr marL="566738" indent="-282575" algn="l" rtl="0" eaLnBrk="0" fontAlgn="base" hangingPunct="0">
              <a:spcBef>
                <a:spcPts val="500"/>
              </a:spcBef>
              <a:spcAft>
                <a:spcPct val="0"/>
              </a:spcAft>
              <a:buClr>
                <a:schemeClr val="tx2"/>
              </a:buClr>
              <a:buSzPct val="80000"/>
              <a:buFont typeface="Wingdings" charset="2"/>
              <a:buChar char="§"/>
              <a:defRPr sz="2800">
                <a:solidFill>
                  <a:schemeClr val="tx1"/>
                </a:solidFill>
                <a:latin typeface="+mn-lt"/>
                <a:ea typeface="ＭＳ Ｐゴシック" charset="-128"/>
                <a:cs typeface="+mn-cs"/>
                <a:sym typeface="Arial" charset="0"/>
              </a:defRPr>
            </a:lvl2pPr>
            <a:lvl3pPr marL="908050" indent="-254000" algn="l" rtl="0" eaLnBrk="0" fontAlgn="base" hangingPunct="0">
              <a:spcBef>
                <a:spcPts val="400"/>
              </a:spcBef>
              <a:spcAft>
                <a:spcPct val="0"/>
              </a:spcAft>
              <a:buClr>
                <a:schemeClr val="tx2"/>
              </a:buClr>
              <a:buSzPct val="80000"/>
              <a:buFont typeface="Wingdings" charset="2"/>
              <a:buChar char="§"/>
              <a:defRPr sz="2400">
                <a:solidFill>
                  <a:schemeClr val="tx1"/>
                </a:solidFill>
                <a:latin typeface="+mn-lt"/>
                <a:ea typeface="ＭＳ Ｐゴシック" charset="-128"/>
                <a:cs typeface="+mn-cs"/>
                <a:sym typeface="Arial" charset="0"/>
              </a:defRPr>
            </a:lvl3pPr>
            <a:lvl4pPr marL="1420813" indent="-227013" algn="l" rtl="0" eaLnBrk="0" fontAlgn="base" hangingPunct="0">
              <a:spcBef>
                <a:spcPts val="300"/>
              </a:spcBef>
              <a:spcAft>
                <a:spcPct val="0"/>
              </a:spcAft>
              <a:buClr>
                <a:schemeClr val="tx2"/>
              </a:buClr>
              <a:buSzPct val="80000"/>
              <a:buFont typeface="Wingdings" charset="2"/>
              <a:buChar char="§"/>
              <a:defRPr sz="2100">
                <a:solidFill>
                  <a:schemeClr val="tx1"/>
                </a:solidFill>
                <a:latin typeface="+mn-lt"/>
                <a:ea typeface="ＭＳ Ｐゴシック" charset="-128"/>
                <a:cs typeface="+mn-cs"/>
                <a:sym typeface="Arial" charset="0"/>
              </a:defRPr>
            </a:lvl4pPr>
            <a:lvl5pPr marL="1876425" indent="-204788" algn="l" rtl="0" eaLnBrk="0" fontAlgn="base" hangingPunct="0">
              <a:spcBef>
                <a:spcPts val="300"/>
              </a:spcBef>
              <a:spcAft>
                <a:spcPct val="0"/>
              </a:spcAft>
              <a:buClr>
                <a:schemeClr val="tx2"/>
              </a:buClr>
              <a:buSzPct val="80000"/>
              <a:buFont typeface="Wingdings" charset="2"/>
              <a:buChar char="§"/>
              <a:defRPr sz="2000">
                <a:solidFill>
                  <a:schemeClr val="tx1"/>
                </a:solidFill>
                <a:latin typeface="+mn-lt"/>
                <a:ea typeface="ＭＳ Ｐゴシック" charset="-128"/>
                <a:cs typeface="+mn-cs"/>
                <a:sym typeface="Arial" charset="0"/>
              </a:defRPr>
            </a:lvl5pPr>
            <a:lvl6pPr marL="2336016"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6pPr>
            <a:lvl7pPr marL="2793373"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7pPr>
            <a:lvl8pPr marL="3250731"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8pPr>
            <a:lvl9pPr marL="3708087"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9pPr>
          </a:lstStyle>
          <a:p>
            <a:r>
              <a:rPr lang="en-US" sz="3000" dirty="0"/>
              <a:t>When points are relatively close together, we may simplify and </a:t>
            </a:r>
            <a:r>
              <a:rPr lang="en-US" sz="3000" dirty="0" smtClean="0"/>
              <a:t>average the grid factors </a:t>
            </a:r>
            <a:r>
              <a:rPr lang="en-US" sz="3000" dirty="0"/>
              <a:t>of </a:t>
            </a:r>
            <a:r>
              <a:rPr lang="en-US" sz="3000" dirty="0" smtClean="0"/>
              <a:t>just the end points:</a:t>
            </a:r>
            <a:endParaRPr lang="en-US" sz="3000" dirty="0"/>
          </a:p>
        </p:txBody>
      </p:sp>
      <p:sp>
        <p:nvSpPr>
          <p:cNvPr id="53" name="TextBox 52"/>
          <p:cNvSpPr txBox="1"/>
          <p:nvPr/>
        </p:nvSpPr>
        <p:spPr>
          <a:xfrm>
            <a:off x="4024629" y="8154072"/>
            <a:ext cx="3121474" cy="562258"/>
          </a:xfrm>
          <a:prstGeom prst="rect">
            <a:avLst/>
          </a:prstGeom>
          <a:noFill/>
        </p:spPr>
        <p:txBody>
          <a:bodyPr wrap="none" lIns="130101" tIns="65050" rIns="130101" bIns="65050" rtlCol="0">
            <a:spAutoFit/>
          </a:bodyPr>
          <a:lstStyle/>
          <a:p>
            <a:r>
              <a:rPr lang="en-US" sz="2800" dirty="0" err="1" smtClean="0">
                <a:latin typeface="Cambria Math" pitchFamily="18" charset="0"/>
                <a:ea typeface="Cambria Math" pitchFamily="18" charset="0"/>
                <a:cs typeface="Arial" pitchFamily="34" charset="0"/>
              </a:rPr>
              <a:t>d</a:t>
            </a:r>
            <a:r>
              <a:rPr lang="en-US" sz="2800" baseline="-25000" dirty="0" err="1" smtClean="0">
                <a:latin typeface="Cambria Math" pitchFamily="18" charset="0"/>
                <a:ea typeface="Cambria Math" pitchFamily="18" charset="0"/>
                <a:cs typeface="Arial" pitchFamily="34" charset="0"/>
              </a:rPr>
              <a:t>grid</a:t>
            </a:r>
            <a:r>
              <a:rPr lang="en-US" sz="2800" i="1" dirty="0" smtClean="0">
                <a:latin typeface="Cambria Math" pitchFamily="18" charset="0"/>
                <a:ea typeface="Cambria Math" pitchFamily="18" charset="0"/>
                <a:cs typeface="Arial" pitchFamily="34" charset="0"/>
              </a:rPr>
              <a:t>  </a:t>
            </a:r>
            <a:r>
              <a:rPr lang="en-US" sz="2800" dirty="0" smtClean="0">
                <a:latin typeface="Cambria Math" pitchFamily="18" charset="0"/>
                <a:ea typeface="Cambria Math" pitchFamily="18" charset="0"/>
                <a:cs typeface="Arial" pitchFamily="34" charset="0"/>
              </a:rPr>
              <a:t>=  </a:t>
            </a:r>
            <a:r>
              <a:rPr lang="en-US" sz="2800" dirty="0" err="1" smtClean="0">
                <a:latin typeface="Cambria Math" pitchFamily="18" charset="0"/>
                <a:ea typeface="Cambria Math" pitchFamily="18" charset="0"/>
                <a:cs typeface="Arial" pitchFamily="34" charset="0"/>
              </a:rPr>
              <a:t>d</a:t>
            </a:r>
            <a:r>
              <a:rPr lang="en-US" sz="2800" baseline="-25000" dirty="0" err="1" smtClean="0">
                <a:latin typeface="Cambria Math" pitchFamily="18" charset="0"/>
                <a:ea typeface="Cambria Math" pitchFamily="18" charset="0"/>
                <a:cs typeface="Arial" pitchFamily="34" charset="0"/>
              </a:rPr>
              <a:t>ellipse</a:t>
            </a:r>
            <a:r>
              <a:rPr lang="en-US" sz="2800" dirty="0" smtClean="0">
                <a:latin typeface="Cambria Math" pitchFamily="18" charset="0"/>
                <a:ea typeface="Cambria Math" pitchFamily="18" charset="0"/>
                <a:cs typeface="Arial" pitchFamily="34" charset="0"/>
              </a:rPr>
              <a:t>  ·   </a:t>
            </a:r>
            <a:r>
              <a:rPr lang="en-US" sz="2800" dirty="0" err="1" smtClean="0">
                <a:latin typeface="Cambria Math" pitchFamily="18" charset="0"/>
                <a:ea typeface="Cambria Math" pitchFamily="18" charset="0"/>
                <a:cs typeface="Arial" pitchFamily="34" charset="0"/>
              </a:rPr>
              <a:t>k</a:t>
            </a:r>
            <a:r>
              <a:rPr lang="en-US" sz="2800" baseline="-25000" dirty="0" err="1" smtClean="0">
                <a:latin typeface="Cambria Math" pitchFamily="18" charset="0"/>
                <a:ea typeface="Cambria Math" pitchFamily="18" charset="0"/>
                <a:cs typeface="Arial" pitchFamily="34" charset="0"/>
              </a:rPr>
              <a:t>a</a:t>
            </a:r>
            <a:endParaRPr lang="en-US" sz="2800" i="1" baseline="-25000" dirty="0">
              <a:latin typeface="Cambria Math" pitchFamily="18" charset="0"/>
              <a:ea typeface="Cambria Math" pitchFamily="18" charset="0"/>
              <a:cs typeface="Arial" pitchFamily="34" charset="0"/>
            </a:endParaRPr>
          </a:p>
        </p:txBody>
      </p:sp>
      <p:sp>
        <p:nvSpPr>
          <p:cNvPr id="54" name="Content Placeholder 2"/>
          <p:cNvSpPr txBox="1">
            <a:spLocks/>
          </p:cNvSpPr>
          <p:nvPr/>
        </p:nvSpPr>
        <p:spPr>
          <a:xfrm>
            <a:off x="854953" y="7088187"/>
            <a:ext cx="10556051" cy="1065885"/>
          </a:xfrm>
          <a:prstGeom prst="rect">
            <a:avLst/>
          </a:prstGeom>
        </p:spPr>
        <p:txBody>
          <a:bodyPr/>
          <a:lstStyle>
            <a:lvl1pPr marL="282575" indent="-282575" algn="l" rtl="0" eaLnBrk="0" fontAlgn="base" hangingPunct="0">
              <a:spcBef>
                <a:spcPts val="500"/>
              </a:spcBef>
              <a:spcAft>
                <a:spcPct val="0"/>
              </a:spcAft>
              <a:buClr>
                <a:schemeClr val="tx2"/>
              </a:buClr>
              <a:buSzPct val="80000"/>
              <a:buFont typeface="Wingdings" charset="2"/>
              <a:buChar char="§"/>
              <a:defRPr sz="3200">
                <a:solidFill>
                  <a:schemeClr val="tx1"/>
                </a:solidFill>
                <a:latin typeface="+mn-lt"/>
                <a:ea typeface="ＭＳ Ｐゴシック" charset="-128"/>
                <a:cs typeface="ＭＳ Ｐゴシック" charset="-128"/>
                <a:sym typeface="Arial" charset="0"/>
              </a:defRPr>
            </a:lvl1pPr>
            <a:lvl2pPr marL="566738" indent="-282575" algn="l" rtl="0" eaLnBrk="0" fontAlgn="base" hangingPunct="0">
              <a:spcBef>
                <a:spcPts val="500"/>
              </a:spcBef>
              <a:spcAft>
                <a:spcPct val="0"/>
              </a:spcAft>
              <a:buClr>
                <a:schemeClr val="tx2"/>
              </a:buClr>
              <a:buSzPct val="80000"/>
              <a:buFont typeface="Wingdings" charset="2"/>
              <a:buChar char="§"/>
              <a:defRPr sz="2800">
                <a:solidFill>
                  <a:schemeClr val="tx1"/>
                </a:solidFill>
                <a:latin typeface="+mn-lt"/>
                <a:ea typeface="ＭＳ Ｐゴシック" charset="-128"/>
                <a:cs typeface="+mn-cs"/>
                <a:sym typeface="Arial" charset="0"/>
              </a:defRPr>
            </a:lvl2pPr>
            <a:lvl3pPr marL="908050" indent="-254000" algn="l" rtl="0" eaLnBrk="0" fontAlgn="base" hangingPunct="0">
              <a:spcBef>
                <a:spcPts val="400"/>
              </a:spcBef>
              <a:spcAft>
                <a:spcPct val="0"/>
              </a:spcAft>
              <a:buClr>
                <a:schemeClr val="tx2"/>
              </a:buClr>
              <a:buSzPct val="80000"/>
              <a:buFont typeface="Wingdings" charset="2"/>
              <a:buChar char="§"/>
              <a:defRPr sz="2400">
                <a:solidFill>
                  <a:schemeClr val="tx1"/>
                </a:solidFill>
                <a:latin typeface="+mn-lt"/>
                <a:ea typeface="ＭＳ Ｐゴシック" charset="-128"/>
                <a:cs typeface="+mn-cs"/>
                <a:sym typeface="Arial" charset="0"/>
              </a:defRPr>
            </a:lvl3pPr>
            <a:lvl4pPr marL="1420813" indent="-227013" algn="l" rtl="0" eaLnBrk="0" fontAlgn="base" hangingPunct="0">
              <a:spcBef>
                <a:spcPts val="300"/>
              </a:spcBef>
              <a:spcAft>
                <a:spcPct val="0"/>
              </a:spcAft>
              <a:buClr>
                <a:schemeClr val="tx2"/>
              </a:buClr>
              <a:buSzPct val="80000"/>
              <a:buFont typeface="Wingdings" charset="2"/>
              <a:buChar char="§"/>
              <a:defRPr sz="2100">
                <a:solidFill>
                  <a:schemeClr val="tx1"/>
                </a:solidFill>
                <a:latin typeface="+mn-lt"/>
                <a:ea typeface="ＭＳ Ｐゴシック" charset="-128"/>
                <a:cs typeface="+mn-cs"/>
                <a:sym typeface="Arial" charset="0"/>
              </a:defRPr>
            </a:lvl4pPr>
            <a:lvl5pPr marL="1876425" indent="-204788" algn="l" rtl="0" eaLnBrk="0" fontAlgn="base" hangingPunct="0">
              <a:spcBef>
                <a:spcPts val="300"/>
              </a:spcBef>
              <a:spcAft>
                <a:spcPct val="0"/>
              </a:spcAft>
              <a:buClr>
                <a:schemeClr val="tx2"/>
              </a:buClr>
              <a:buSzPct val="80000"/>
              <a:buFont typeface="Wingdings" charset="2"/>
              <a:buChar char="§"/>
              <a:defRPr sz="2000">
                <a:solidFill>
                  <a:schemeClr val="tx1"/>
                </a:solidFill>
                <a:latin typeface="+mn-lt"/>
                <a:ea typeface="ＭＳ Ｐゴシック" charset="-128"/>
                <a:cs typeface="+mn-cs"/>
                <a:sym typeface="Arial" charset="0"/>
              </a:defRPr>
            </a:lvl5pPr>
            <a:lvl6pPr marL="2336016"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6pPr>
            <a:lvl7pPr marL="2793373"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7pPr>
            <a:lvl8pPr marL="3250731"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8pPr>
            <a:lvl9pPr marL="3708087"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9pPr>
          </a:lstStyle>
          <a:p>
            <a:r>
              <a:rPr lang="en-US" sz="3000" dirty="0" smtClean="0"/>
              <a:t>Or for very short distances, we can also simply use the scale factor of one of the points:</a:t>
            </a:r>
            <a:endParaRPr lang="en-US" sz="3000" dirty="0"/>
          </a:p>
        </p:txBody>
      </p:sp>
    </p:spTree>
    <p:extLst>
      <p:ext uri="{BB962C8B-B14F-4D97-AF65-F5344CB8AC3E}">
        <p14:creationId xmlns:p14="http://schemas.microsoft.com/office/powerpoint/2010/main" val="3181582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llipsoid_geoid_ground_radius.png"/>
          <p:cNvPicPr>
            <a:picLocks noChangeAspect="1"/>
          </p:cNvPicPr>
          <p:nvPr/>
        </p:nvPicPr>
        <p:blipFill>
          <a:blip r:embed="rId2" cstate="print"/>
          <a:stretch>
            <a:fillRect/>
          </a:stretch>
        </p:blipFill>
        <p:spPr>
          <a:xfrm>
            <a:off x="561975" y="5487987"/>
            <a:ext cx="8999685" cy="3469076"/>
          </a:xfrm>
          <a:prstGeom prst="rect">
            <a:avLst/>
          </a:prstGeom>
        </p:spPr>
      </p:pic>
      <p:sp>
        <p:nvSpPr>
          <p:cNvPr id="2" name="Title 1"/>
          <p:cNvSpPr>
            <a:spLocks noGrp="1"/>
          </p:cNvSpPr>
          <p:nvPr>
            <p:ph type="title"/>
          </p:nvPr>
        </p:nvSpPr>
        <p:spPr>
          <a:xfrm>
            <a:off x="593725" y="363538"/>
            <a:ext cx="11761788" cy="857249"/>
          </a:xfrm>
        </p:spPr>
        <p:txBody>
          <a:bodyPr/>
          <a:lstStyle/>
          <a:p>
            <a:r>
              <a:rPr lang="en-US" dirty="0" smtClean="0"/>
              <a:t>Standard Terminology</a:t>
            </a:r>
            <a:endParaRPr lang="en-US" dirty="0"/>
          </a:p>
        </p:txBody>
      </p:sp>
      <p:sp>
        <p:nvSpPr>
          <p:cNvPr id="12" name="Content Placeholder 11"/>
          <p:cNvSpPr>
            <a:spLocks noGrp="1"/>
          </p:cNvSpPr>
          <p:nvPr>
            <p:ph idx="1"/>
          </p:nvPr>
        </p:nvSpPr>
        <p:spPr>
          <a:xfrm>
            <a:off x="593725" y="1220787"/>
            <a:ext cx="11761788" cy="7315201"/>
          </a:xfrm>
        </p:spPr>
        <p:txBody>
          <a:bodyPr>
            <a:normAutofit/>
          </a:bodyPr>
          <a:lstStyle/>
          <a:p>
            <a:r>
              <a:rPr lang="en-US" dirty="0" smtClean="0"/>
              <a:t>Standard NAD27 terminology for Scale Factors was changed for NAD83, in order to clarify usage.</a:t>
            </a:r>
            <a:endParaRPr lang="en-US" dirty="0"/>
          </a:p>
        </p:txBody>
      </p:sp>
      <p:sp>
        <p:nvSpPr>
          <p:cNvPr id="5" name="TextBox 4"/>
          <p:cNvSpPr txBox="1"/>
          <p:nvPr/>
        </p:nvSpPr>
        <p:spPr>
          <a:xfrm>
            <a:off x="8791575" y="5792787"/>
            <a:ext cx="3686493" cy="1547143"/>
          </a:xfrm>
          <a:prstGeom prst="rect">
            <a:avLst/>
          </a:prstGeom>
          <a:noFill/>
          <a:ln w="12700">
            <a:solidFill>
              <a:schemeClr val="accent1"/>
            </a:solidFill>
          </a:ln>
          <a:effectLst/>
          <a:scene3d>
            <a:camera prst="orthographicFront"/>
            <a:lightRig rig="threePt" dir="t"/>
          </a:scene3d>
          <a:sp3d extrusionH="76200" contourW="6350">
            <a:bevelT w="165100" prst="coolSlant"/>
          </a:sp3d>
        </p:spPr>
        <p:txBody>
          <a:bodyPr wrap="square" lIns="130101" tIns="65050" rIns="130101" bIns="65050" rtlCol="0">
            <a:spAutoFit/>
          </a:bodyPr>
          <a:lstStyle/>
          <a:p>
            <a:r>
              <a:rPr lang="en-US" sz="2300" dirty="0" smtClean="0"/>
              <a:t>H = </a:t>
            </a:r>
            <a:r>
              <a:rPr lang="en-US" sz="2300" dirty="0" err="1" smtClean="0"/>
              <a:t>Orthometric</a:t>
            </a:r>
            <a:r>
              <a:rPr lang="en-US" sz="2300" dirty="0" smtClean="0"/>
              <a:t> Elevation</a:t>
            </a:r>
          </a:p>
          <a:p>
            <a:r>
              <a:rPr lang="en-US" sz="2300" dirty="0" smtClean="0"/>
              <a:t>N = Geoid Height</a:t>
            </a:r>
          </a:p>
          <a:p>
            <a:r>
              <a:rPr lang="en-US" sz="2300" dirty="0" smtClean="0"/>
              <a:t>h = Ellipsoidal Height</a:t>
            </a:r>
          </a:p>
          <a:p>
            <a:r>
              <a:rPr lang="en-US" sz="2300" dirty="0" smtClean="0"/>
              <a:t>R = Ellipsoid Radius</a:t>
            </a:r>
            <a:endParaRPr lang="en-US" sz="2300" dirty="0"/>
          </a:p>
        </p:txBody>
      </p:sp>
      <p:sp>
        <p:nvSpPr>
          <p:cNvPr id="7" name="Line Callout 1 6"/>
          <p:cNvSpPr/>
          <p:nvPr/>
        </p:nvSpPr>
        <p:spPr>
          <a:xfrm>
            <a:off x="5441156" y="8198203"/>
            <a:ext cx="1517968" cy="542043"/>
          </a:xfrm>
          <a:prstGeom prst="borderCallout1">
            <a:avLst>
              <a:gd name="adj1" fmla="val 51250"/>
              <a:gd name="adj2" fmla="val 98810"/>
              <a:gd name="adj3" fmla="val -69072"/>
              <a:gd name="adj4" fmla="val 14279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Ellipsoid</a:t>
            </a:r>
            <a:endParaRPr lang="en-US" dirty="0">
              <a:solidFill>
                <a:schemeClr val="accent4"/>
              </a:solidFill>
            </a:endParaRPr>
          </a:p>
        </p:txBody>
      </p:sp>
      <p:sp>
        <p:nvSpPr>
          <p:cNvPr id="8" name="Line Callout 1 7"/>
          <p:cNvSpPr/>
          <p:nvPr/>
        </p:nvSpPr>
        <p:spPr>
          <a:xfrm>
            <a:off x="1212532" y="7005708"/>
            <a:ext cx="1192689" cy="542043"/>
          </a:xfrm>
          <a:prstGeom prst="borderCallout1">
            <a:avLst>
              <a:gd name="adj1" fmla="val 51250"/>
              <a:gd name="adj2" fmla="val 98810"/>
              <a:gd name="adj3" fmla="val 81539"/>
              <a:gd name="adj4" fmla="val 162608"/>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Geoid</a:t>
            </a:r>
            <a:endParaRPr lang="en-US" dirty="0">
              <a:solidFill>
                <a:schemeClr val="accent4"/>
              </a:solidFill>
            </a:endParaRPr>
          </a:p>
        </p:txBody>
      </p:sp>
      <p:sp>
        <p:nvSpPr>
          <p:cNvPr id="9" name="Line Callout 1 8"/>
          <p:cNvSpPr/>
          <p:nvPr/>
        </p:nvSpPr>
        <p:spPr>
          <a:xfrm>
            <a:off x="995680" y="5379579"/>
            <a:ext cx="1517968" cy="758860"/>
          </a:xfrm>
          <a:prstGeom prst="borderCallout1">
            <a:avLst>
              <a:gd name="adj1" fmla="val 48750"/>
              <a:gd name="adj2" fmla="val 101001"/>
              <a:gd name="adj3" fmla="val 93741"/>
              <a:gd name="adj4" fmla="val 154963"/>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Ground Surface</a:t>
            </a:r>
            <a:endParaRPr lang="en-US" dirty="0">
              <a:solidFill>
                <a:schemeClr val="accent4"/>
              </a:solidFill>
            </a:endParaRPr>
          </a:p>
        </p:txBody>
      </p:sp>
      <p:graphicFrame>
        <p:nvGraphicFramePr>
          <p:cNvPr id="14" name="Table 13"/>
          <p:cNvGraphicFramePr>
            <a:graphicFrameLocks noGrp="1"/>
          </p:cNvGraphicFramePr>
          <p:nvPr/>
        </p:nvGraphicFramePr>
        <p:xfrm>
          <a:off x="790575" y="2363787"/>
          <a:ext cx="5746591" cy="2322457"/>
        </p:xfrm>
        <a:graphic>
          <a:graphicData uri="http://schemas.openxmlformats.org/drawingml/2006/table">
            <a:tbl>
              <a:tblPr firstRow="1" bandRow="1">
                <a:tableStyleId>{00A15C55-8517-42AA-B614-E9B94910E393}</a:tableStyleId>
              </a:tblPr>
              <a:tblGrid>
                <a:gridCol w="2602230"/>
                <a:gridCol w="3144361"/>
              </a:tblGrid>
              <a:tr h="527589">
                <a:tc gridSpan="2">
                  <a:txBody>
                    <a:bodyPr/>
                    <a:lstStyle/>
                    <a:p>
                      <a:pPr algn="ctr"/>
                      <a:r>
                        <a:rPr lang="en-US" sz="2600" dirty="0" smtClean="0"/>
                        <a:t>NAD 27*</a:t>
                      </a:r>
                      <a:endParaRPr lang="en-US" sz="2600" dirty="0"/>
                    </a:p>
                  </a:txBody>
                  <a:tcPr marL="130112" marR="130112" marT="65045" marB="65045" anchor="ctr"/>
                </a:tc>
                <a:tc hMerge="1">
                  <a:txBody>
                    <a:bodyPr/>
                    <a:lstStyle/>
                    <a:p>
                      <a:pPr algn="ctr"/>
                      <a:endParaRPr lang="en-US" dirty="0"/>
                    </a:p>
                  </a:txBody>
                  <a:tcPr anchor="ctr"/>
                </a:tc>
              </a:tr>
              <a:tr h="527589">
                <a:tc>
                  <a:txBody>
                    <a:bodyPr/>
                    <a:lstStyle/>
                    <a:p>
                      <a:pPr algn="ctr"/>
                      <a:r>
                        <a:rPr lang="en-US" sz="2000" dirty="0" smtClean="0"/>
                        <a:t>Scale Factor</a:t>
                      </a:r>
                      <a:endParaRPr lang="en-US" sz="2000" dirty="0"/>
                    </a:p>
                  </a:txBody>
                  <a:tcPr marL="130112" marR="130112" marT="65045" marB="65045" anchor="ctr"/>
                </a:tc>
                <a:tc>
                  <a:txBody>
                    <a:bodyPr/>
                    <a:lstStyle/>
                    <a:p>
                      <a:pPr algn="ctr"/>
                      <a:r>
                        <a:rPr lang="en-US" sz="2000" dirty="0" smtClean="0"/>
                        <a:t>Grid Dist / Ellipsoid Dist</a:t>
                      </a:r>
                      <a:endParaRPr lang="en-US" sz="2000" dirty="0"/>
                    </a:p>
                  </a:txBody>
                  <a:tcPr marL="130112" marR="130112" marT="65045" marB="65045" anchor="ctr"/>
                </a:tc>
              </a:tr>
              <a:tr h="527589">
                <a:tc>
                  <a:txBody>
                    <a:bodyPr/>
                    <a:lstStyle/>
                    <a:p>
                      <a:pPr algn="ctr"/>
                      <a:r>
                        <a:rPr lang="en-US" sz="2000" dirty="0" smtClean="0"/>
                        <a:t>Sea-Level Factor</a:t>
                      </a:r>
                      <a:endParaRPr lang="en-US" sz="2000" dirty="0"/>
                    </a:p>
                  </a:txBody>
                  <a:tcPr marL="130112" marR="130112" marT="65045" marB="65045" anchor="ctr"/>
                </a:tc>
                <a:tc>
                  <a:txBody>
                    <a:bodyPr/>
                    <a:lstStyle/>
                    <a:p>
                      <a:pPr algn="ctr"/>
                      <a:r>
                        <a:rPr lang="en-US" sz="2000" dirty="0" smtClean="0"/>
                        <a:t>R / (R + H)</a:t>
                      </a:r>
                      <a:endParaRPr lang="en-US" sz="2000" dirty="0"/>
                    </a:p>
                  </a:txBody>
                  <a:tcPr marL="130112" marR="130112" marT="65045" marB="65045" anchor="ctr"/>
                </a:tc>
              </a:tr>
              <a:tr h="737179">
                <a:tc>
                  <a:txBody>
                    <a:bodyPr/>
                    <a:lstStyle/>
                    <a:p>
                      <a:pPr algn="ctr"/>
                      <a:r>
                        <a:rPr lang="en-US" sz="2000" dirty="0" smtClean="0"/>
                        <a:t>Grid Factor</a:t>
                      </a:r>
                      <a:endParaRPr lang="en-US" sz="2000" dirty="0"/>
                    </a:p>
                  </a:txBody>
                  <a:tcPr marL="130112" marR="130112" marT="65045" marB="65045" anchor="ctr"/>
                </a:tc>
                <a:tc>
                  <a:txBody>
                    <a:bodyPr/>
                    <a:lstStyle/>
                    <a:p>
                      <a:pPr algn="ctr"/>
                      <a:r>
                        <a:rPr lang="en-US" sz="2000" dirty="0" smtClean="0"/>
                        <a:t>Scale Factor · </a:t>
                      </a:r>
                      <a:br>
                        <a:rPr lang="en-US" sz="2000" dirty="0" smtClean="0"/>
                      </a:br>
                      <a:r>
                        <a:rPr lang="en-US" sz="2000" dirty="0" smtClean="0"/>
                        <a:t>Sea-Level Factor</a:t>
                      </a:r>
                      <a:endParaRPr lang="en-US" sz="2000" dirty="0"/>
                    </a:p>
                  </a:txBody>
                  <a:tcPr marL="130112" marR="130112" marT="65045" marB="65045" anchor="ctr"/>
                </a:tc>
              </a:tr>
            </a:tbl>
          </a:graphicData>
        </a:graphic>
      </p:graphicFrame>
      <p:graphicFrame>
        <p:nvGraphicFramePr>
          <p:cNvPr id="15" name="Table 14"/>
          <p:cNvGraphicFramePr>
            <a:graphicFrameLocks noGrp="1"/>
          </p:cNvGraphicFramePr>
          <p:nvPr/>
        </p:nvGraphicFramePr>
        <p:xfrm>
          <a:off x="6830218" y="2363787"/>
          <a:ext cx="5529739" cy="2322457"/>
        </p:xfrm>
        <a:graphic>
          <a:graphicData uri="http://schemas.openxmlformats.org/drawingml/2006/table">
            <a:tbl>
              <a:tblPr firstRow="1" bandRow="1">
                <a:tableStyleId>{00A15C55-8517-42AA-B614-E9B94910E393}</a:tableStyleId>
              </a:tblPr>
              <a:tblGrid>
                <a:gridCol w="2530558"/>
                <a:gridCol w="2999181"/>
              </a:tblGrid>
              <a:tr h="527589">
                <a:tc gridSpan="2">
                  <a:txBody>
                    <a:bodyPr/>
                    <a:lstStyle/>
                    <a:p>
                      <a:pPr algn="ctr"/>
                      <a:r>
                        <a:rPr lang="en-US" sz="2600" dirty="0" smtClean="0"/>
                        <a:t>NAD 83**</a:t>
                      </a:r>
                      <a:endParaRPr lang="en-US" sz="2600" dirty="0"/>
                    </a:p>
                  </a:txBody>
                  <a:tcPr marL="130112" marR="130112" marT="65045" marB="65045" anchor="ctr"/>
                </a:tc>
                <a:tc hMerge="1">
                  <a:txBody>
                    <a:bodyPr/>
                    <a:lstStyle/>
                    <a:p>
                      <a:pPr algn="ctr"/>
                      <a:endParaRPr lang="en-US" dirty="0"/>
                    </a:p>
                  </a:txBody>
                  <a:tcPr anchor="ctr"/>
                </a:tc>
              </a:tr>
              <a:tr h="527589">
                <a:tc>
                  <a:txBody>
                    <a:bodyPr/>
                    <a:lstStyle/>
                    <a:p>
                      <a:pPr algn="ctr"/>
                      <a:r>
                        <a:rPr lang="en-US" sz="2000" dirty="0" smtClean="0"/>
                        <a:t>Grid Scale Factor</a:t>
                      </a:r>
                      <a:endParaRPr lang="en-US" sz="2000" dirty="0"/>
                    </a:p>
                  </a:txBody>
                  <a:tcPr marL="130112" marR="130112" marT="65045" marB="65045" anchor="ctr"/>
                </a:tc>
                <a:tc>
                  <a:txBody>
                    <a:bodyPr/>
                    <a:lstStyle/>
                    <a:p>
                      <a:pPr algn="ctr"/>
                      <a:r>
                        <a:rPr lang="en-US" sz="2000" dirty="0" smtClean="0"/>
                        <a:t>Grid Dist / Ellipsoid Dist</a:t>
                      </a:r>
                      <a:endParaRPr lang="en-US" sz="2000" dirty="0"/>
                    </a:p>
                  </a:txBody>
                  <a:tcPr marL="130112" marR="130112" marT="65045" marB="65045" anchor="ctr"/>
                </a:tc>
              </a:tr>
              <a:tr h="527589">
                <a:tc>
                  <a:txBody>
                    <a:bodyPr/>
                    <a:lstStyle/>
                    <a:p>
                      <a:pPr algn="ctr"/>
                      <a:r>
                        <a:rPr lang="en-US" sz="2000" dirty="0" smtClean="0"/>
                        <a:t>Elevation Factor</a:t>
                      </a:r>
                      <a:endParaRPr lang="en-US" sz="2000" dirty="0"/>
                    </a:p>
                  </a:txBody>
                  <a:tcPr marL="130112" marR="130112" marT="65045" marB="65045" anchor="ctr"/>
                </a:tc>
                <a:tc>
                  <a:txBody>
                    <a:bodyPr/>
                    <a:lstStyle/>
                    <a:p>
                      <a:pPr algn="ctr"/>
                      <a:r>
                        <a:rPr lang="en-US" sz="2000" dirty="0" smtClean="0"/>
                        <a:t>R / (R + H</a:t>
                      </a:r>
                      <a:r>
                        <a:rPr lang="en-US" sz="2000" baseline="0" dirty="0" smtClean="0"/>
                        <a:t> + N</a:t>
                      </a:r>
                      <a:r>
                        <a:rPr lang="en-US" sz="2000" dirty="0" smtClean="0"/>
                        <a:t>)</a:t>
                      </a:r>
                      <a:endParaRPr lang="en-US" sz="2000" dirty="0"/>
                    </a:p>
                  </a:txBody>
                  <a:tcPr marL="130112" marR="130112" marT="65045" marB="65045" anchor="ctr"/>
                </a:tc>
              </a:tr>
              <a:tr h="737179">
                <a:tc>
                  <a:txBody>
                    <a:bodyPr/>
                    <a:lstStyle/>
                    <a:p>
                      <a:pPr algn="ctr"/>
                      <a:r>
                        <a:rPr lang="en-US" sz="2000" dirty="0" smtClean="0"/>
                        <a:t>Combined Factor</a:t>
                      </a:r>
                      <a:endParaRPr lang="en-US" sz="2000" dirty="0"/>
                    </a:p>
                  </a:txBody>
                  <a:tcPr marL="130112" marR="130112" marT="65045" marB="65045" anchor="ctr"/>
                </a:tc>
                <a:tc>
                  <a:txBody>
                    <a:bodyPr/>
                    <a:lstStyle/>
                    <a:p>
                      <a:pPr algn="ctr"/>
                      <a:r>
                        <a:rPr lang="en-US" sz="2000" dirty="0" smtClean="0"/>
                        <a:t>Grid Scale Factor · Elevation Factor</a:t>
                      </a:r>
                      <a:endParaRPr lang="en-US" sz="2000" dirty="0"/>
                    </a:p>
                  </a:txBody>
                  <a:tcPr marL="130112" marR="130112" marT="65045" marB="65045" anchor="ctr"/>
                </a:tc>
              </a:tr>
            </a:tbl>
          </a:graphicData>
        </a:graphic>
      </p:graphicFrame>
      <p:sp>
        <p:nvSpPr>
          <p:cNvPr id="13" name="TextBox 12"/>
          <p:cNvSpPr txBox="1"/>
          <p:nvPr/>
        </p:nvSpPr>
        <p:spPr>
          <a:xfrm>
            <a:off x="2695575" y="4725987"/>
            <a:ext cx="3809999" cy="584775"/>
          </a:xfrm>
          <a:prstGeom prst="rect">
            <a:avLst/>
          </a:prstGeom>
          <a:noFill/>
        </p:spPr>
        <p:txBody>
          <a:bodyPr wrap="square" rtlCol="0">
            <a:spAutoFit/>
          </a:bodyPr>
          <a:lstStyle/>
          <a:p>
            <a:r>
              <a:rPr lang="en-US" sz="1600" dirty="0" smtClean="0"/>
              <a:t>* From </a:t>
            </a:r>
            <a:r>
              <a:rPr lang="en-US" sz="1600" b="1" i="1" dirty="0" smtClean="0"/>
              <a:t>Definitions of Surveying and Associated Terms</a:t>
            </a:r>
            <a:r>
              <a:rPr lang="en-US" sz="1600" dirty="0" smtClean="0"/>
              <a:t>, ACSM/ASCE, 1978</a:t>
            </a:r>
            <a:endParaRPr lang="en-US" sz="1600" dirty="0"/>
          </a:p>
        </p:txBody>
      </p:sp>
      <p:sp>
        <p:nvSpPr>
          <p:cNvPr id="16" name="TextBox 15"/>
          <p:cNvSpPr txBox="1"/>
          <p:nvPr/>
        </p:nvSpPr>
        <p:spPr>
          <a:xfrm>
            <a:off x="8562975" y="4725987"/>
            <a:ext cx="3809999" cy="584775"/>
          </a:xfrm>
          <a:prstGeom prst="rect">
            <a:avLst/>
          </a:prstGeom>
          <a:noFill/>
        </p:spPr>
        <p:txBody>
          <a:bodyPr wrap="square" rtlCol="0">
            <a:spAutoFit/>
          </a:bodyPr>
          <a:lstStyle/>
          <a:p>
            <a:r>
              <a:rPr lang="en-US" sz="1600" dirty="0" smtClean="0"/>
              <a:t>** From </a:t>
            </a:r>
            <a:r>
              <a:rPr lang="en-US" sz="1600" b="1" i="1" dirty="0" smtClean="0"/>
              <a:t>State Plane Coordinate System of 1983</a:t>
            </a:r>
            <a:r>
              <a:rPr lang="en-US" sz="1600" dirty="0" smtClean="0"/>
              <a:t>, James E. Stem, 1989</a:t>
            </a:r>
            <a:endParaRPr 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Convergence</a:t>
            </a:r>
            <a:endParaRPr lang="en-US" dirty="0"/>
          </a:p>
        </p:txBody>
      </p:sp>
      <p:sp>
        <p:nvSpPr>
          <p:cNvPr id="3" name="Content Placeholder 2"/>
          <p:cNvSpPr>
            <a:spLocks noGrp="1"/>
          </p:cNvSpPr>
          <p:nvPr>
            <p:ph idx="1"/>
          </p:nvPr>
        </p:nvSpPr>
        <p:spPr/>
        <p:txBody>
          <a:bodyPr/>
          <a:lstStyle/>
          <a:p>
            <a:r>
              <a:rPr lang="en-US" dirty="0" smtClean="0"/>
              <a:t>Corrects for difference between Geodetic bearing and Grid bearing</a:t>
            </a:r>
            <a:endParaRPr lang="en-US" dirty="0"/>
          </a:p>
        </p:txBody>
      </p:sp>
      <p:pic>
        <p:nvPicPr>
          <p:cNvPr id="5" name="Picture 4" descr="projections_convergence.png"/>
          <p:cNvPicPr>
            <a:picLocks noChangeAspect="1"/>
          </p:cNvPicPr>
          <p:nvPr/>
        </p:nvPicPr>
        <p:blipFill>
          <a:blip r:embed="rId2" cstate="print"/>
          <a:stretch>
            <a:fillRect/>
          </a:stretch>
        </p:blipFill>
        <p:spPr>
          <a:xfrm>
            <a:off x="1857375" y="3963987"/>
            <a:ext cx="9258319" cy="4846330"/>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363538"/>
            <a:ext cx="11761788" cy="1009649"/>
          </a:xfrm>
        </p:spPr>
        <p:txBody>
          <a:bodyPr/>
          <a:lstStyle/>
          <a:p>
            <a:r>
              <a:rPr lang="en-US" dirty="0" smtClean="0"/>
              <a:t>Sample Excerpt from an NGS Data Sheet</a:t>
            </a:r>
            <a:endParaRPr lang="en-US" dirty="0"/>
          </a:p>
        </p:txBody>
      </p:sp>
      <p:sp>
        <p:nvSpPr>
          <p:cNvPr id="3" name="Content Placeholder 2"/>
          <p:cNvSpPr>
            <a:spLocks noGrp="1"/>
          </p:cNvSpPr>
          <p:nvPr>
            <p:ph idx="1"/>
          </p:nvPr>
        </p:nvSpPr>
        <p:spPr>
          <a:xfrm>
            <a:off x="1019175" y="1373187"/>
            <a:ext cx="11049000" cy="7472363"/>
          </a:xfrm>
        </p:spPr>
        <p:txBody>
          <a:bodyPr/>
          <a:lstStyle/>
          <a:p>
            <a:pPr>
              <a:spcBef>
                <a:spcPts val="0"/>
              </a:spcBef>
              <a:spcAft>
                <a:spcPts val="600"/>
              </a:spcAft>
              <a:buNone/>
            </a:pPr>
            <a:r>
              <a:rPr lang="en-US" sz="1800" b="1" dirty="0" smtClean="0">
                <a:latin typeface="Courier New" pitchFamily="49" charset="0"/>
                <a:cs typeface="Courier New" pitchFamily="49" charset="0"/>
              </a:rPr>
              <a:t>The NGS Data Sheet</a:t>
            </a:r>
            <a:endParaRPr lang="en-US" sz="1800" dirty="0" smtClean="0">
              <a:latin typeface="Courier New" pitchFamily="49" charset="0"/>
              <a:cs typeface="Courier New" pitchFamily="49" charset="0"/>
            </a:endParaRPr>
          </a:p>
          <a:p>
            <a:pPr>
              <a:spcBef>
                <a:spcPts val="0"/>
              </a:spcBef>
              <a:spcAft>
                <a:spcPts val="600"/>
              </a:spcAft>
              <a:buNone/>
            </a:pPr>
            <a:r>
              <a:rPr lang="en-US" sz="1200" b="1" dirty="0" smtClean="0">
                <a:latin typeface="Courier New" pitchFamily="49" charset="0"/>
                <a:cs typeface="Courier New" pitchFamily="49" charset="0"/>
              </a:rPr>
              <a:t>See file </a:t>
            </a:r>
            <a:r>
              <a:rPr lang="en-US" sz="1200" b="1" dirty="0" smtClean="0">
                <a:latin typeface="Courier New" pitchFamily="49" charset="0"/>
                <a:cs typeface="Courier New" pitchFamily="49" charset="0"/>
                <a:hlinkClick r:id="rId2"/>
              </a:rPr>
              <a:t> dsdata.txt</a:t>
            </a:r>
            <a:r>
              <a:rPr lang="en-US" sz="1200" b="1" dirty="0" smtClean="0">
                <a:latin typeface="Courier New" pitchFamily="49" charset="0"/>
                <a:cs typeface="Courier New" pitchFamily="49" charset="0"/>
              </a:rPr>
              <a:t> for more information about the datasheet.</a:t>
            </a:r>
          </a:p>
          <a:p>
            <a:pPr>
              <a:spcBef>
                <a:spcPts val="0"/>
              </a:spcBef>
              <a:buNone/>
            </a:pPr>
            <a:r>
              <a:rPr lang="en-US" sz="1200" dirty="0" smtClean="0">
                <a:latin typeface="Courier New" pitchFamily="49" charset="0"/>
                <a:cs typeface="Courier New" pitchFamily="49" charset="0"/>
              </a:rPr>
              <a:t>DATABASE =  ,PROGRAM = datasheet, VERSION = 7.85</a:t>
            </a:r>
          </a:p>
          <a:p>
            <a:pPr>
              <a:spcBef>
                <a:spcPts val="0"/>
              </a:spcBef>
              <a:buNone/>
            </a:pPr>
            <a:r>
              <a:rPr lang="en-US" sz="1200" dirty="0" smtClean="0">
                <a:latin typeface="Courier New" pitchFamily="49" charset="0"/>
                <a:cs typeface="Courier New" pitchFamily="49" charset="0"/>
              </a:rPr>
              <a:t>1        National Geodetic Survey,   Retrieval Date = NOVEMBER  6, 2010</a:t>
            </a:r>
          </a:p>
          <a:p>
            <a:pPr>
              <a:spcBef>
                <a:spcPts val="0"/>
              </a:spcBef>
              <a:buNone/>
            </a:pPr>
            <a:r>
              <a:rPr lang="en-US" sz="1200" dirty="0" smtClean="0">
                <a:latin typeface="Courier New" pitchFamily="49" charset="0"/>
                <a:cs typeface="Courier New" pitchFamily="49" charset="0"/>
              </a:rPr>
              <a:t> AE4270 ***********************************************************************</a:t>
            </a:r>
          </a:p>
          <a:p>
            <a:pPr>
              <a:spcBef>
                <a:spcPts val="0"/>
              </a:spcBef>
              <a:buNone/>
            </a:pPr>
            <a:r>
              <a:rPr lang="en-US" sz="1200" dirty="0" smtClean="0">
                <a:latin typeface="Courier New" pitchFamily="49" charset="0"/>
                <a:cs typeface="Courier New" pitchFamily="49" charset="0"/>
              </a:rPr>
              <a:t> AE4270  DESIGNATION -  ALEXANDER</a:t>
            </a:r>
          </a:p>
          <a:p>
            <a:pPr>
              <a:spcBef>
                <a:spcPts val="0"/>
              </a:spcBef>
              <a:buNone/>
            </a:pPr>
            <a:r>
              <a:rPr lang="en-US" sz="1200" dirty="0" smtClean="0">
                <a:latin typeface="Courier New" pitchFamily="49" charset="0"/>
                <a:cs typeface="Courier New" pitchFamily="49" charset="0"/>
              </a:rPr>
              <a:t> AE4270  PID         -  AE4270</a:t>
            </a:r>
          </a:p>
          <a:p>
            <a:pPr>
              <a:spcBef>
                <a:spcPts val="0"/>
              </a:spcBef>
              <a:buNone/>
            </a:pPr>
            <a:r>
              <a:rPr lang="en-US" sz="1200" dirty="0" smtClean="0">
                <a:latin typeface="Courier New" pitchFamily="49" charset="0"/>
                <a:cs typeface="Courier New" pitchFamily="49" charset="0"/>
              </a:rPr>
              <a:t> AE4270  STATE/COUNTY-  CO/TELLER</a:t>
            </a:r>
          </a:p>
          <a:p>
            <a:pPr>
              <a:spcBef>
                <a:spcPts val="0"/>
              </a:spcBef>
              <a:buNone/>
            </a:pPr>
            <a:r>
              <a:rPr lang="en-US" sz="1200" dirty="0" smtClean="0">
                <a:latin typeface="Courier New" pitchFamily="49" charset="0"/>
                <a:cs typeface="Courier New" pitchFamily="49" charset="0"/>
              </a:rPr>
              <a:t> AE4270  USGS QUAD   -  SIGNAL BUTTE (1994)</a:t>
            </a:r>
          </a:p>
          <a:p>
            <a:pPr>
              <a:spcBef>
                <a:spcPts val="0"/>
              </a:spcBef>
              <a:buNone/>
            </a:pPr>
            <a:r>
              <a:rPr lang="en-US" sz="1200" dirty="0" smtClean="0">
                <a:latin typeface="Courier New" pitchFamily="49" charset="0"/>
                <a:cs typeface="Courier New" pitchFamily="49" charset="0"/>
              </a:rPr>
              <a:t> AE4270</a:t>
            </a:r>
          </a:p>
          <a:p>
            <a:pPr>
              <a:spcBef>
                <a:spcPts val="0"/>
              </a:spcBef>
              <a:buNone/>
            </a:pPr>
            <a:r>
              <a:rPr lang="en-US" sz="1200" dirty="0" smtClean="0">
                <a:latin typeface="Courier New" pitchFamily="49" charset="0"/>
                <a:cs typeface="Courier New" pitchFamily="49" charset="0"/>
              </a:rPr>
              <a:t> AE4270                         *CURRENT SURVEY CONTROL</a:t>
            </a:r>
          </a:p>
          <a:p>
            <a:pPr>
              <a:spcBef>
                <a:spcPts val="0"/>
              </a:spcBef>
              <a:buNone/>
            </a:pPr>
            <a:r>
              <a:rPr lang="en-US" sz="1200" dirty="0" smtClean="0">
                <a:latin typeface="Courier New" pitchFamily="49" charset="0"/>
                <a:cs typeface="Courier New" pitchFamily="49" charset="0"/>
              </a:rPr>
              <a:t> AE4270  ___________________________________________________________________</a:t>
            </a:r>
          </a:p>
          <a:p>
            <a:pPr>
              <a:spcBef>
                <a:spcPts val="0"/>
              </a:spcBef>
              <a:buNone/>
            </a:pPr>
            <a:r>
              <a:rPr lang="en-US" sz="1200" dirty="0" smtClean="0">
                <a:latin typeface="Courier New" pitchFamily="49" charset="0"/>
                <a:cs typeface="Courier New" pitchFamily="49" charset="0"/>
              </a:rPr>
              <a:t> AE4270* NAD 83(2007)-  39 05 14.50973(N)    105 12 25.63346(W)     ADJUSTED  </a:t>
            </a:r>
          </a:p>
          <a:p>
            <a:pPr>
              <a:spcBef>
                <a:spcPts val="0"/>
              </a:spcBef>
              <a:buNone/>
            </a:pPr>
            <a:r>
              <a:rPr lang="en-US" sz="1200" dirty="0" smtClean="0">
                <a:latin typeface="Courier New" pitchFamily="49" charset="0"/>
                <a:cs typeface="Courier New" pitchFamily="49" charset="0"/>
              </a:rPr>
              <a:t> AE4270* NAVD 88     -      2518.5    (meters)    8263.     (feet)  GPS OBS   </a:t>
            </a:r>
          </a:p>
          <a:p>
            <a:pPr>
              <a:spcBef>
                <a:spcPts val="0"/>
              </a:spcBef>
              <a:buNone/>
            </a:pPr>
            <a:r>
              <a:rPr lang="en-US" sz="1200" dirty="0" smtClean="0">
                <a:latin typeface="Courier New" pitchFamily="49" charset="0"/>
                <a:cs typeface="Courier New" pitchFamily="49" charset="0"/>
              </a:rPr>
              <a:t> AE4270  ___________________________________________________________________</a:t>
            </a:r>
          </a:p>
          <a:p>
            <a:pPr>
              <a:spcBef>
                <a:spcPts val="0"/>
              </a:spcBef>
              <a:buNone/>
            </a:pPr>
            <a:r>
              <a:rPr lang="en-US" sz="1200" dirty="0" smtClean="0">
                <a:latin typeface="Courier New" pitchFamily="49" charset="0"/>
                <a:cs typeface="Courier New" pitchFamily="49" charset="0"/>
              </a:rPr>
              <a:t> AE4270  EPOCH DATE  -        2002.00</a:t>
            </a:r>
          </a:p>
          <a:p>
            <a:pPr>
              <a:spcBef>
                <a:spcPts val="0"/>
              </a:spcBef>
              <a:buNone/>
            </a:pPr>
            <a:r>
              <a:rPr lang="en-US" sz="1200" dirty="0" smtClean="0">
                <a:latin typeface="Courier New" pitchFamily="49" charset="0"/>
                <a:cs typeface="Courier New" pitchFamily="49" charset="0"/>
              </a:rPr>
              <a:t> AE4270  X           -  -1,300,833.232 (meters)                     COMP</a:t>
            </a:r>
          </a:p>
          <a:p>
            <a:pPr>
              <a:spcBef>
                <a:spcPts val="0"/>
              </a:spcBef>
              <a:buNone/>
            </a:pPr>
            <a:r>
              <a:rPr lang="en-US" sz="1200" dirty="0" smtClean="0">
                <a:latin typeface="Courier New" pitchFamily="49" charset="0"/>
                <a:cs typeface="Courier New" pitchFamily="49" charset="0"/>
              </a:rPr>
              <a:t> AE4270  Y           -  -4,785,511.112 (meters)                     COMP</a:t>
            </a:r>
          </a:p>
          <a:p>
            <a:pPr>
              <a:spcBef>
                <a:spcPts val="0"/>
              </a:spcBef>
              <a:buNone/>
            </a:pPr>
            <a:r>
              <a:rPr lang="en-US" sz="1200" dirty="0" smtClean="0">
                <a:latin typeface="Courier New" pitchFamily="49" charset="0"/>
                <a:cs typeface="Courier New" pitchFamily="49" charset="0"/>
              </a:rPr>
              <a:t> AE4270  Z           -   4,001,428.611 (meters)                     COMP</a:t>
            </a:r>
          </a:p>
          <a:p>
            <a:pPr>
              <a:spcBef>
                <a:spcPts val="0"/>
              </a:spcBef>
              <a:buNone/>
            </a:pPr>
            <a:r>
              <a:rPr lang="en-US" sz="1200" dirty="0" smtClean="0">
                <a:latin typeface="Courier New" pitchFamily="49" charset="0"/>
                <a:cs typeface="Courier New" pitchFamily="49" charset="0"/>
              </a:rPr>
              <a:t> AE4270  LAPLACE CORR-          -5.54  (seconds)                    DEFLEC09</a:t>
            </a:r>
          </a:p>
          <a:p>
            <a:pPr>
              <a:spcBef>
                <a:spcPts val="0"/>
              </a:spcBef>
              <a:buNone/>
            </a:pPr>
            <a:r>
              <a:rPr lang="en-US" sz="1200" dirty="0" smtClean="0">
                <a:latin typeface="Courier New" pitchFamily="49" charset="0"/>
                <a:cs typeface="Courier New" pitchFamily="49" charset="0"/>
              </a:rPr>
              <a:t> AE4270  ELLIP HEIGHT-        2504.113 (meters)          (02/10/07) ADJUSTED</a:t>
            </a:r>
          </a:p>
          <a:p>
            <a:pPr>
              <a:spcBef>
                <a:spcPts val="0"/>
              </a:spcBef>
              <a:buNone/>
            </a:pPr>
            <a:r>
              <a:rPr lang="en-US" sz="1200" dirty="0" smtClean="0">
                <a:latin typeface="Courier New" pitchFamily="49" charset="0"/>
                <a:cs typeface="Courier New" pitchFamily="49" charset="0"/>
              </a:rPr>
              <a:t> AE4270  GEOID HEIGHT-         -14.32  (meters)                     GEOID09</a:t>
            </a:r>
          </a:p>
          <a:p>
            <a:pPr>
              <a:spcBef>
                <a:spcPts val="0"/>
              </a:spcBef>
              <a:buNone/>
            </a:pPr>
            <a:r>
              <a:rPr lang="en-US" sz="1200" dirty="0" smtClean="0">
                <a:latin typeface="Courier New" pitchFamily="49" charset="0"/>
                <a:cs typeface="Courier New" pitchFamily="49" charset="0"/>
              </a:rPr>
              <a:t> AE4270</a:t>
            </a:r>
          </a:p>
          <a:p>
            <a:pPr>
              <a:spcBef>
                <a:spcPts val="0"/>
              </a:spcBef>
              <a:buNone/>
            </a:pPr>
            <a:r>
              <a:rPr lang="en-US" sz="1200" dirty="0" smtClean="0">
                <a:latin typeface="Courier New" pitchFamily="49" charset="0"/>
                <a:cs typeface="Courier New" pitchFamily="49" charset="0"/>
              </a:rPr>
              <a:t> AE4270  ------- Accuracy Estimates (at 95% Confidence Level in cm) --------</a:t>
            </a:r>
          </a:p>
          <a:p>
            <a:pPr>
              <a:spcBef>
                <a:spcPts val="0"/>
              </a:spcBef>
              <a:buNone/>
            </a:pPr>
            <a:r>
              <a:rPr lang="en-US" sz="1200" dirty="0" smtClean="0">
                <a:latin typeface="Courier New" pitchFamily="49" charset="0"/>
                <a:cs typeface="Courier New" pitchFamily="49" charset="0"/>
              </a:rPr>
              <a:t> AE4270  Type    PID    Designation                      North   East  </a:t>
            </a:r>
            <a:r>
              <a:rPr lang="en-US" sz="1200" dirty="0" err="1" smtClean="0">
                <a:latin typeface="Courier New" pitchFamily="49" charset="0"/>
                <a:cs typeface="Courier New" pitchFamily="49" charset="0"/>
              </a:rPr>
              <a:t>Ellip</a:t>
            </a:r>
            <a:endParaRPr lang="en-US" sz="1200" dirty="0" smtClean="0">
              <a:latin typeface="Courier New" pitchFamily="49" charset="0"/>
              <a:cs typeface="Courier New" pitchFamily="49" charset="0"/>
            </a:endParaRPr>
          </a:p>
          <a:p>
            <a:pPr>
              <a:spcBef>
                <a:spcPts val="0"/>
              </a:spcBef>
              <a:buNone/>
            </a:pPr>
            <a:r>
              <a:rPr lang="en-US" sz="1200" dirty="0" smtClean="0">
                <a:latin typeface="Courier New" pitchFamily="49" charset="0"/>
                <a:cs typeface="Courier New" pitchFamily="49" charset="0"/>
              </a:rPr>
              <a:t> AE4270  -------------------------------------------------------------------</a:t>
            </a:r>
          </a:p>
          <a:p>
            <a:pPr>
              <a:spcBef>
                <a:spcPts val="0"/>
              </a:spcBef>
              <a:buNone/>
            </a:pPr>
            <a:r>
              <a:rPr lang="en-US" sz="1200" dirty="0" smtClean="0">
                <a:latin typeface="Courier New" pitchFamily="49" charset="0"/>
                <a:cs typeface="Courier New" pitchFamily="49" charset="0"/>
              </a:rPr>
              <a:t> AE4270  NETWORK AE4270 ALEXANDER                         2.31   1.78   9.51</a:t>
            </a:r>
          </a:p>
          <a:p>
            <a:pPr>
              <a:spcBef>
                <a:spcPts val="0"/>
              </a:spcBef>
              <a:buNone/>
            </a:pPr>
            <a:r>
              <a:rPr lang="en-US" sz="1200" dirty="0" smtClean="0">
                <a:latin typeface="Courier New" pitchFamily="49" charset="0"/>
                <a:cs typeface="Courier New" pitchFamily="49" charset="0"/>
              </a:rPr>
              <a:t> AE4270  -------------------------------------------------------------------</a:t>
            </a:r>
          </a:p>
          <a:p>
            <a:pPr>
              <a:spcBef>
                <a:spcPts val="0"/>
              </a:spcBef>
              <a:buNone/>
            </a:pPr>
            <a:r>
              <a:rPr lang="en-US" sz="1200" dirty="0" smtClean="0">
                <a:latin typeface="Courier New" pitchFamily="49" charset="0"/>
                <a:cs typeface="Courier New" pitchFamily="49" charset="0"/>
              </a:rPr>
              <a:t> AE4270</a:t>
            </a:r>
          </a:p>
          <a:p>
            <a:pPr>
              <a:spcBef>
                <a:spcPts val="0"/>
              </a:spcBef>
              <a:buNone/>
            </a:pPr>
            <a:r>
              <a:rPr lang="en-US" sz="1200" dirty="0" smtClean="0">
                <a:latin typeface="Courier New" pitchFamily="49" charset="0"/>
                <a:cs typeface="Courier New" pitchFamily="49" charset="0"/>
              </a:rPr>
              <a:t> AE4270;                    North         East     Units Scale Factor </a:t>
            </a:r>
            <a:r>
              <a:rPr lang="en-US" sz="1200" dirty="0" err="1" smtClean="0">
                <a:latin typeface="Courier New" pitchFamily="49" charset="0"/>
                <a:cs typeface="Courier New" pitchFamily="49" charset="0"/>
              </a:rPr>
              <a:t>Converg</a:t>
            </a:r>
            <a:r>
              <a:rPr lang="en-US" sz="1200" dirty="0" smtClean="0">
                <a:latin typeface="Courier New" pitchFamily="49" charset="0"/>
                <a:cs typeface="Courier New" pitchFamily="49" charset="0"/>
              </a:rPr>
              <a:t>.</a:t>
            </a:r>
          </a:p>
          <a:p>
            <a:pPr>
              <a:spcBef>
                <a:spcPts val="0"/>
              </a:spcBef>
              <a:buNone/>
            </a:pPr>
            <a:r>
              <a:rPr lang="en-US" sz="1200" dirty="0" smtClean="0">
                <a:latin typeface="Courier New" pitchFamily="49" charset="0"/>
                <a:cs typeface="Courier New" pitchFamily="49" charset="0"/>
              </a:rPr>
              <a:t> AE4270;SPC CO C     -   444,047.839   939,740.038   MT  0.99993594   +0 11 05.0</a:t>
            </a:r>
          </a:p>
          <a:p>
            <a:pPr>
              <a:spcBef>
                <a:spcPts val="0"/>
              </a:spcBef>
              <a:buNone/>
            </a:pPr>
            <a:r>
              <a:rPr lang="en-US" sz="1200" dirty="0" smtClean="0">
                <a:latin typeface="Courier New" pitchFamily="49" charset="0"/>
                <a:cs typeface="Courier New" pitchFamily="49" charset="0"/>
              </a:rPr>
              <a:t> AE4270;SPC CO C     - 1,456,846.95  3,083,130.44   </a:t>
            </a:r>
            <a:r>
              <a:rPr lang="en-US" sz="1200" dirty="0" err="1" smtClean="0">
                <a:latin typeface="Courier New" pitchFamily="49" charset="0"/>
                <a:cs typeface="Courier New" pitchFamily="49" charset="0"/>
              </a:rPr>
              <a:t>sFT</a:t>
            </a:r>
            <a:r>
              <a:rPr lang="en-US" sz="1200" dirty="0" smtClean="0">
                <a:latin typeface="Courier New" pitchFamily="49" charset="0"/>
                <a:cs typeface="Courier New" pitchFamily="49" charset="0"/>
              </a:rPr>
              <a:t>  0.99993594   +0 11 05.0</a:t>
            </a:r>
          </a:p>
          <a:p>
            <a:pPr>
              <a:spcBef>
                <a:spcPts val="0"/>
              </a:spcBef>
              <a:buNone/>
            </a:pPr>
            <a:r>
              <a:rPr lang="en-US" sz="1200" dirty="0" smtClean="0">
                <a:latin typeface="Courier New" pitchFamily="49" charset="0"/>
                <a:cs typeface="Courier New" pitchFamily="49" charset="0"/>
              </a:rPr>
              <a:t> AE4270;UTM  13      - 4,326,491.926   482,087.149   MT  0.99960395   -0 07 50.1</a:t>
            </a:r>
          </a:p>
          <a:p>
            <a:pPr>
              <a:spcBef>
                <a:spcPts val="0"/>
              </a:spcBef>
              <a:buNone/>
            </a:pPr>
            <a:r>
              <a:rPr lang="en-US" sz="1200" dirty="0" smtClean="0">
                <a:latin typeface="Courier New" pitchFamily="49" charset="0"/>
                <a:cs typeface="Courier New" pitchFamily="49" charset="0"/>
              </a:rPr>
              <a:t> AE4270</a:t>
            </a:r>
          </a:p>
          <a:p>
            <a:pPr>
              <a:spcBef>
                <a:spcPts val="0"/>
              </a:spcBef>
              <a:buNone/>
            </a:pPr>
            <a:r>
              <a:rPr lang="en-US" sz="1200" dirty="0" smtClean="0">
                <a:latin typeface="Courier New" pitchFamily="49" charset="0"/>
                <a:cs typeface="Courier New" pitchFamily="49" charset="0"/>
              </a:rPr>
              <a:t> AE4270!             -  </a:t>
            </a:r>
            <a:r>
              <a:rPr lang="en-US" sz="1200" dirty="0" err="1" smtClean="0">
                <a:latin typeface="Courier New" pitchFamily="49" charset="0"/>
                <a:cs typeface="Courier New" pitchFamily="49" charset="0"/>
              </a:rPr>
              <a:t>Elev</a:t>
            </a:r>
            <a:r>
              <a:rPr lang="en-US" sz="1200" dirty="0" smtClean="0">
                <a:latin typeface="Courier New" pitchFamily="49" charset="0"/>
                <a:cs typeface="Courier New" pitchFamily="49" charset="0"/>
              </a:rPr>
              <a:t> Factor  x  Scale Factor =   Combined Factor</a:t>
            </a:r>
          </a:p>
          <a:p>
            <a:pPr>
              <a:spcBef>
                <a:spcPts val="0"/>
              </a:spcBef>
              <a:buNone/>
            </a:pPr>
            <a:r>
              <a:rPr lang="en-US" sz="1200" dirty="0" smtClean="0">
                <a:latin typeface="Courier New" pitchFamily="49" charset="0"/>
                <a:cs typeface="Courier New" pitchFamily="49" charset="0"/>
              </a:rPr>
              <a:t> AE4270!SPC CO C     -   0.99960727  x   0.99993594  =   0.99954324</a:t>
            </a:r>
          </a:p>
          <a:p>
            <a:pPr>
              <a:spcBef>
                <a:spcPts val="0"/>
              </a:spcBef>
              <a:buNone/>
            </a:pPr>
            <a:r>
              <a:rPr lang="en-US" sz="1200" dirty="0" smtClean="0">
                <a:latin typeface="Courier New" pitchFamily="49" charset="0"/>
                <a:cs typeface="Courier New" pitchFamily="49" charset="0"/>
              </a:rPr>
              <a:t> AE4270!UTM  13      -   0.99960727  x   0.99960395  =   0.99921138</a:t>
            </a:r>
          </a:p>
          <a:p>
            <a:pPr>
              <a:spcBef>
                <a:spcPts val="0"/>
              </a:spcBef>
              <a:buNone/>
            </a:pPr>
            <a:r>
              <a:rPr lang="en-US" sz="1200" dirty="0" smtClean="0">
                <a:latin typeface="Courier New" pitchFamily="49" charset="0"/>
                <a:cs typeface="Courier New" pitchFamily="49" charset="0"/>
              </a:rPr>
              <a:t> AE4270</a:t>
            </a:r>
          </a:p>
          <a:p>
            <a:pPr>
              <a:spcBef>
                <a:spcPts val="0"/>
              </a:spcBef>
              <a:buNone/>
            </a:pPr>
            <a:endParaRPr lang="en-US" sz="1200" dirty="0">
              <a:latin typeface="Courier New" pitchFamily="49" charset="0"/>
              <a:cs typeface="Courier New" pitchFamily="49"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763587"/>
            <a:ext cx="11761788" cy="1417637"/>
          </a:xfrm>
        </p:spPr>
        <p:txBody>
          <a:bodyPr/>
          <a:lstStyle/>
          <a:p>
            <a:r>
              <a:rPr lang="en-US" sz="6000" dirty="0" smtClean="0">
                <a:solidFill>
                  <a:schemeClr val="accent1"/>
                </a:solidFill>
              </a:rPr>
              <a:t>The Heart of the Problem…</a:t>
            </a:r>
            <a:endParaRPr lang="en-US" sz="6000" dirty="0">
              <a:solidFill>
                <a:schemeClr val="accent1"/>
              </a:solidFill>
            </a:endParaRPr>
          </a:p>
        </p:txBody>
      </p:sp>
      <p:sp>
        <p:nvSpPr>
          <p:cNvPr id="3" name="Content Placeholder 2"/>
          <p:cNvSpPr>
            <a:spLocks noGrp="1"/>
          </p:cNvSpPr>
          <p:nvPr>
            <p:ph idx="1"/>
          </p:nvPr>
        </p:nvSpPr>
        <p:spPr>
          <a:xfrm>
            <a:off x="593725" y="2668588"/>
            <a:ext cx="11761788" cy="5638799"/>
          </a:xfrm>
        </p:spPr>
        <p:txBody>
          <a:bodyPr/>
          <a:lstStyle/>
          <a:p>
            <a:pPr>
              <a:spcBef>
                <a:spcPts val="1800"/>
              </a:spcBef>
            </a:pPr>
            <a:r>
              <a:rPr lang="en-US" dirty="0" smtClean="0"/>
              <a:t>We live and work on a spherical Earth.</a:t>
            </a:r>
          </a:p>
          <a:p>
            <a:pPr>
              <a:spcBef>
                <a:spcPts val="1800"/>
              </a:spcBef>
            </a:pPr>
            <a:r>
              <a:rPr lang="en-US" dirty="0" smtClean="0"/>
              <a:t>For Civil Engineering and Surveying, we prefer to use Plane Geometry, rather than Geodetic Geometry, to simplify the mathematics.</a:t>
            </a:r>
          </a:p>
          <a:p>
            <a:pPr>
              <a:spcBef>
                <a:spcPts val="1800"/>
              </a:spcBef>
            </a:pPr>
            <a:r>
              <a:rPr lang="en-US" dirty="0" smtClean="0"/>
              <a:t>Even though we don’t want to use geodetic mathematics, we still want a georeferenced coordinate system.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375" y="611187"/>
            <a:ext cx="11497520" cy="1143000"/>
          </a:xfrm>
        </p:spPr>
        <p:txBody>
          <a:bodyPr/>
          <a:lstStyle/>
          <a:p>
            <a:r>
              <a:rPr lang="en-US" sz="6000" dirty="0" smtClean="0">
                <a:solidFill>
                  <a:schemeClr val="accent1"/>
                </a:solidFill>
              </a:rPr>
              <a:t>The “Grid to Ground” Problem</a:t>
            </a:r>
            <a:endParaRPr lang="en-US" sz="6000" dirty="0">
              <a:solidFill>
                <a:schemeClr val="accent1"/>
              </a:solidFill>
            </a:endParaRPr>
          </a:p>
        </p:txBody>
      </p:sp>
      <p:sp>
        <p:nvSpPr>
          <p:cNvPr id="6" name="Text Placeholder 5"/>
          <p:cNvSpPr>
            <a:spLocks noGrp="1"/>
          </p:cNvSpPr>
          <p:nvPr>
            <p:ph type="body" idx="1"/>
          </p:nvPr>
        </p:nvSpPr>
        <p:spPr>
          <a:xfrm>
            <a:off x="790575" y="2211387"/>
            <a:ext cx="11059478" cy="6765325"/>
          </a:xfrm>
        </p:spPr>
        <p:txBody>
          <a:bodyPr>
            <a:normAutofit fontScale="92500" lnSpcReduction="20000"/>
          </a:bodyPr>
          <a:lstStyle/>
          <a:p>
            <a:pPr>
              <a:spcAft>
                <a:spcPts val="2561"/>
              </a:spcAft>
            </a:pPr>
            <a:r>
              <a:rPr lang="en-US" sz="3400" dirty="0" smtClean="0"/>
              <a:t>Using Grid and Elevation Scale Factors can correct for error, giving us accuracies that can be used for construction.  So why not just use the grid system, such as State Plane or UTM?</a:t>
            </a:r>
          </a:p>
          <a:p>
            <a:pPr marL="322994" indent="-322994">
              <a:spcAft>
                <a:spcPts val="2561"/>
              </a:spcAft>
              <a:buFont typeface="Arial" pitchFamily="34" charset="0"/>
              <a:buChar char="•"/>
            </a:pPr>
            <a:r>
              <a:rPr lang="en-US" sz="3400" dirty="0" smtClean="0"/>
              <a:t>Floating Scale Factors are not widely understood</a:t>
            </a:r>
          </a:p>
          <a:p>
            <a:pPr marL="322994" indent="-322994">
              <a:spcAft>
                <a:spcPts val="2561"/>
              </a:spcAft>
              <a:buFont typeface="Arial" pitchFamily="34" charset="0"/>
              <a:buChar char="•"/>
            </a:pPr>
            <a:r>
              <a:rPr lang="en-US" sz="3400" dirty="0" smtClean="0"/>
              <a:t>Using Floating Scale Factors is complicated without specialized equipment (e.g. survey data collectors)</a:t>
            </a:r>
          </a:p>
          <a:p>
            <a:pPr marL="322994" indent="-322994">
              <a:spcAft>
                <a:spcPts val="2561"/>
              </a:spcAft>
              <a:buFont typeface="Arial" pitchFamily="34" charset="0"/>
              <a:buChar char="•"/>
            </a:pPr>
            <a:r>
              <a:rPr lang="en-US" sz="3400" dirty="0" smtClean="0"/>
              <a:t>Plans labeled with both “Grid Distances” and “Ground Distances” are confusing to many people on the standard job site</a:t>
            </a:r>
          </a:p>
          <a:p>
            <a:pPr marL="322994" indent="-322994">
              <a:spcAft>
                <a:spcPts val="2561"/>
              </a:spcAft>
              <a:buFont typeface="Arial" pitchFamily="34" charset="0"/>
              <a:buChar char="•"/>
            </a:pPr>
            <a:r>
              <a:rPr lang="en-US" sz="3400" dirty="0" smtClean="0"/>
              <a:t>Mixing up “Grid” and “Ground” distances can have serious repercussions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3725" y="363538"/>
            <a:ext cx="11761788" cy="1085849"/>
          </a:xfrm>
        </p:spPr>
        <p:txBody>
          <a:bodyPr/>
          <a:lstStyle/>
          <a:p>
            <a:r>
              <a:rPr lang="en-US" dirty="0" smtClean="0"/>
              <a:t>How big is the problem?</a:t>
            </a:r>
            <a:endParaRPr lang="en-US" dirty="0"/>
          </a:p>
        </p:txBody>
      </p:sp>
      <p:sp>
        <p:nvSpPr>
          <p:cNvPr id="5" name="Content Placeholder 4"/>
          <p:cNvSpPr>
            <a:spLocks noGrp="1"/>
          </p:cNvSpPr>
          <p:nvPr>
            <p:ph idx="1"/>
          </p:nvPr>
        </p:nvSpPr>
        <p:spPr>
          <a:xfrm>
            <a:off x="561975" y="1525587"/>
            <a:ext cx="11761788" cy="4343400"/>
          </a:xfrm>
        </p:spPr>
        <p:txBody>
          <a:bodyPr>
            <a:normAutofit/>
          </a:bodyPr>
          <a:lstStyle/>
          <a:p>
            <a:pPr>
              <a:spcBef>
                <a:spcPts val="1200"/>
              </a:spcBef>
            </a:pPr>
            <a:r>
              <a:rPr lang="en-US" sz="2800" dirty="0" smtClean="0"/>
              <a:t>Grid Scale Factor at the center of a State Plane Zone may be ~0.9996</a:t>
            </a:r>
          </a:p>
          <a:p>
            <a:pPr>
              <a:spcBef>
                <a:spcPts val="1200"/>
              </a:spcBef>
            </a:pPr>
            <a:r>
              <a:rPr lang="en-US" sz="2800" dirty="0" smtClean="0"/>
              <a:t>At an elevation of 8000 feet, the Elevation Scale Factor is also ~0.9996</a:t>
            </a:r>
          </a:p>
          <a:p>
            <a:pPr>
              <a:spcBef>
                <a:spcPts val="1200"/>
              </a:spcBef>
            </a:pPr>
            <a:r>
              <a:rPr lang="en-US" sz="2800" dirty="0" smtClean="0"/>
              <a:t>The Combined Scale Factor for a project at this location would be approximately 0.9992 (linear distortion ~ 800 PPM)</a:t>
            </a:r>
          </a:p>
          <a:p>
            <a:pPr>
              <a:spcBef>
                <a:spcPts val="1200"/>
              </a:spcBef>
            </a:pPr>
            <a:r>
              <a:rPr lang="en-US" sz="2800" dirty="0" smtClean="0"/>
              <a:t>This is only about 1” per 100’ – but that can:</a:t>
            </a:r>
          </a:p>
          <a:p>
            <a:pPr lvl="1">
              <a:spcBef>
                <a:spcPts val="1200"/>
              </a:spcBef>
            </a:pPr>
            <a:r>
              <a:rPr lang="en-US" sz="2400" dirty="0" smtClean="0">
                <a:solidFill>
                  <a:schemeClr val="accent5"/>
                </a:solidFill>
              </a:rPr>
              <a:t>Have serious repercussions for prefabricated structures</a:t>
            </a:r>
          </a:p>
          <a:p>
            <a:pPr lvl="1">
              <a:spcBef>
                <a:spcPts val="1200"/>
              </a:spcBef>
            </a:pPr>
            <a:r>
              <a:rPr lang="en-US" sz="2400" dirty="0" smtClean="0">
                <a:solidFill>
                  <a:schemeClr val="accent5"/>
                </a:solidFill>
              </a:rPr>
              <a:t>Wreak havoc with control and boundary surveys</a:t>
            </a:r>
            <a:endParaRPr lang="en-US" sz="2400" dirty="0">
              <a:solidFill>
                <a:schemeClr val="accent5"/>
              </a:solidFill>
            </a:endParaRPr>
          </a:p>
        </p:txBody>
      </p:sp>
      <p:grpSp>
        <p:nvGrpSpPr>
          <p:cNvPr id="2" name="Group 20"/>
          <p:cNvGrpSpPr/>
          <p:nvPr/>
        </p:nvGrpSpPr>
        <p:grpSpPr>
          <a:xfrm>
            <a:off x="1409541" y="6323047"/>
            <a:ext cx="10300494" cy="5854065"/>
            <a:chOff x="-609600" y="5257800"/>
            <a:chExt cx="7239000" cy="4114800"/>
          </a:xfrm>
        </p:grpSpPr>
        <p:sp>
          <p:nvSpPr>
            <p:cNvPr id="6" name="Arc 5"/>
            <p:cNvSpPr/>
            <p:nvPr/>
          </p:nvSpPr>
          <p:spPr>
            <a:xfrm>
              <a:off x="-231913" y="5869459"/>
              <a:ext cx="6546574" cy="3447535"/>
            </a:xfrm>
            <a:prstGeom prst="arc">
              <a:avLst>
                <a:gd name="adj1" fmla="val 12948858"/>
                <a:gd name="adj2" fmla="val 1945464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a:off x="-609600" y="5257800"/>
              <a:ext cx="7239000" cy="4114800"/>
            </a:xfrm>
            <a:prstGeom prst="arc">
              <a:avLst>
                <a:gd name="adj1" fmla="val 13147590"/>
                <a:gd name="adj2" fmla="val 19305366"/>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685800" y="5257800"/>
              <a:ext cx="259335" cy="313686"/>
            </a:xfrm>
            <a:prstGeom prst="rect">
              <a:avLst/>
            </a:prstGeom>
          </p:spPr>
          <p:txBody>
            <a:bodyPr wrap="none">
              <a:spAutoFit/>
            </a:bodyPr>
            <a:lstStyle/>
            <a:p>
              <a:r>
                <a:rPr lang="en-US" sz="2300" dirty="0" smtClean="0">
                  <a:latin typeface="Cambria Math" pitchFamily="18" charset="0"/>
                  <a:ea typeface="Cambria Math" pitchFamily="18" charset="0"/>
                  <a:cs typeface="Arial" pitchFamily="34" charset="0"/>
                </a:rPr>
                <a:t>A</a:t>
              </a:r>
              <a:endParaRPr lang="en-US" sz="2300" dirty="0"/>
            </a:p>
          </p:txBody>
        </p:sp>
        <p:sp>
          <p:nvSpPr>
            <p:cNvPr id="12" name="Rectangle 11"/>
            <p:cNvSpPr/>
            <p:nvPr/>
          </p:nvSpPr>
          <p:spPr>
            <a:xfrm>
              <a:off x="5105400" y="5334000"/>
              <a:ext cx="255955" cy="313686"/>
            </a:xfrm>
            <a:prstGeom prst="rect">
              <a:avLst/>
            </a:prstGeom>
          </p:spPr>
          <p:txBody>
            <a:bodyPr wrap="none">
              <a:spAutoFit/>
            </a:bodyPr>
            <a:lstStyle/>
            <a:p>
              <a:r>
                <a:rPr lang="en-US" sz="2300" dirty="0" smtClean="0">
                  <a:latin typeface="Cambria Math" pitchFamily="18" charset="0"/>
                  <a:ea typeface="Cambria Math" pitchFamily="18" charset="0"/>
                  <a:cs typeface="Arial" pitchFamily="34" charset="0"/>
                </a:rPr>
                <a:t>B</a:t>
              </a:r>
              <a:endParaRPr lang="en-US" sz="2300" dirty="0"/>
            </a:p>
          </p:txBody>
        </p:sp>
        <p:sp>
          <p:nvSpPr>
            <p:cNvPr id="13" name="Rectangle 12"/>
            <p:cNvSpPr/>
            <p:nvPr/>
          </p:nvSpPr>
          <p:spPr>
            <a:xfrm>
              <a:off x="990600" y="6248400"/>
              <a:ext cx="286192" cy="313686"/>
            </a:xfrm>
            <a:prstGeom prst="rect">
              <a:avLst/>
            </a:prstGeom>
          </p:spPr>
          <p:txBody>
            <a:bodyPr wrap="none">
              <a:spAutoFit/>
            </a:bodyPr>
            <a:lstStyle/>
            <a:p>
              <a:r>
                <a:rPr lang="en-US" sz="2300" dirty="0" smtClean="0">
                  <a:latin typeface="Cambria Math" pitchFamily="18" charset="0"/>
                  <a:ea typeface="Cambria Math" pitchFamily="18" charset="0"/>
                  <a:cs typeface="Arial" pitchFamily="34" charset="0"/>
                </a:rPr>
                <a:t>A’</a:t>
              </a:r>
              <a:endParaRPr lang="en-US" sz="2300" dirty="0"/>
            </a:p>
          </p:txBody>
        </p:sp>
        <p:sp>
          <p:nvSpPr>
            <p:cNvPr id="14" name="Rectangle 13"/>
            <p:cNvSpPr/>
            <p:nvPr/>
          </p:nvSpPr>
          <p:spPr>
            <a:xfrm>
              <a:off x="4800600" y="6248400"/>
              <a:ext cx="381000" cy="313686"/>
            </a:xfrm>
            <a:prstGeom prst="rect">
              <a:avLst/>
            </a:prstGeom>
          </p:spPr>
          <p:txBody>
            <a:bodyPr wrap="square">
              <a:spAutoFit/>
            </a:bodyPr>
            <a:lstStyle/>
            <a:p>
              <a:r>
                <a:rPr lang="en-US" sz="2300" dirty="0" smtClean="0">
                  <a:latin typeface="Cambria Math" pitchFamily="18" charset="0"/>
                  <a:ea typeface="Cambria Math" pitchFamily="18" charset="0"/>
                  <a:cs typeface="Arial" pitchFamily="34" charset="0"/>
                </a:rPr>
                <a:t>B’</a:t>
              </a:r>
              <a:endParaRPr lang="en-US" sz="2300" dirty="0"/>
            </a:p>
          </p:txBody>
        </p:sp>
      </p:grpSp>
      <p:sp>
        <p:nvSpPr>
          <p:cNvPr id="22" name="Line Callout 2 21"/>
          <p:cNvSpPr/>
          <p:nvPr/>
        </p:nvSpPr>
        <p:spPr>
          <a:xfrm>
            <a:off x="561975" y="5564187"/>
            <a:ext cx="4967764" cy="433634"/>
          </a:xfrm>
          <a:prstGeom prst="borderCallout2">
            <a:avLst>
              <a:gd name="adj1" fmla="val 49025"/>
              <a:gd name="adj2" fmla="val 100416"/>
              <a:gd name="adj3" fmla="val 46273"/>
              <a:gd name="adj4" fmla="val 104165"/>
              <a:gd name="adj5" fmla="val 184059"/>
              <a:gd name="adj6" fmla="val 108804"/>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latin typeface="+mj-lt"/>
              </a:rPr>
              <a:t>Ground Distance </a:t>
            </a:r>
            <a:r>
              <a:rPr lang="en-US" b="1" dirty="0" smtClean="0">
                <a:solidFill>
                  <a:schemeClr val="accent4"/>
                </a:solidFill>
                <a:latin typeface="+mj-lt"/>
              </a:rPr>
              <a:t>AB</a:t>
            </a:r>
            <a:r>
              <a:rPr lang="en-US" dirty="0" smtClean="0">
                <a:solidFill>
                  <a:schemeClr val="accent4"/>
                </a:solidFill>
                <a:latin typeface="+mj-lt"/>
              </a:rPr>
              <a:t> = 100.08’</a:t>
            </a:r>
            <a:endParaRPr lang="en-US" dirty="0">
              <a:solidFill>
                <a:schemeClr val="accent4"/>
              </a:solidFill>
              <a:latin typeface="+mj-lt"/>
            </a:endParaRPr>
          </a:p>
        </p:txBody>
      </p:sp>
      <p:sp>
        <p:nvSpPr>
          <p:cNvPr id="23" name="Line Callout 2 22"/>
          <p:cNvSpPr/>
          <p:nvPr/>
        </p:nvSpPr>
        <p:spPr>
          <a:xfrm>
            <a:off x="7264559" y="8274402"/>
            <a:ext cx="4575016" cy="433634"/>
          </a:xfrm>
          <a:prstGeom prst="borderCallout2">
            <a:avLst>
              <a:gd name="adj1" fmla="val 49025"/>
              <a:gd name="adj2" fmla="val -546"/>
              <a:gd name="adj3" fmla="val 51777"/>
              <a:gd name="adj4" fmla="val -4316"/>
              <a:gd name="adj5" fmla="val -250803"/>
              <a:gd name="adj6" fmla="val -17188"/>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latin typeface="+mj-lt"/>
              </a:rPr>
              <a:t>Grid Distance </a:t>
            </a:r>
            <a:r>
              <a:rPr lang="en-US" b="1" dirty="0" smtClean="0">
                <a:solidFill>
                  <a:schemeClr val="accent4"/>
                </a:solidFill>
                <a:latin typeface="+mj-lt"/>
              </a:rPr>
              <a:t>A’B’</a:t>
            </a:r>
            <a:r>
              <a:rPr lang="en-US" dirty="0" smtClean="0">
                <a:solidFill>
                  <a:schemeClr val="accent4"/>
                </a:solidFill>
                <a:latin typeface="+mj-lt"/>
              </a:rPr>
              <a:t> = 100.00’</a:t>
            </a:r>
            <a:endParaRPr lang="en-US" dirty="0">
              <a:solidFill>
                <a:schemeClr val="accent4"/>
              </a:solidFill>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375" y="458787"/>
            <a:ext cx="11059478" cy="2057400"/>
          </a:xfrm>
        </p:spPr>
        <p:txBody>
          <a:bodyPr/>
          <a:lstStyle/>
          <a:p>
            <a:r>
              <a:rPr lang="en-US" sz="6600" dirty="0" smtClean="0">
                <a:solidFill>
                  <a:schemeClr val="accent1"/>
                </a:solidFill>
              </a:rPr>
              <a:t>A Standard Approach:</a:t>
            </a:r>
            <a:br>
              <a:rPr lang="en-US" sz="6600" dirty="0" smtClean="0">
                <a:solidFill>
                  <a:schemeClr val="accent1"/>
                </a:solidFill>
              </a:rPr>
            </a:br>
            <a:r>
              <a:rPr lang="en-US" sz="6600" dirty="0" smtClean="0">
                <a:solidFill>
                  <a:schemeClr val="accent1"/>
                </a:solidFill>
              </a:rPr>
              <a:t>“Modified” State Plane</a:t>
            </a:r>
            <a:endParaRPr lang="en-US" sz="6600" dirty="0">
              <a:solidFill>
                <a:schemeClr val="accent1"/>
              </a:solidFill>
            </a:endParaRPr>
          </a:p>
        </p:txBody>
      </p:sp>
      <p:sp>
        <p:nvSpPr>
          <p:cNvPr id="6" name="Text Placeholder 5"/>
          <p:cNvSpPr>
            <a:spLocks noGrp="1"/>
          </p:cNvSpPr>
          <p:nvPr>
            <p:ph type="body" idx="1"/>
          </p:nvPr>
        </p:nvSpPr>
        <p:spPr>
          <a:xfrm>
            <a:off x="790575" y="2820987"/>
            <a:ext cx="11059478" cy="6096000"/>
          </a:xfrm>
        </p:spPr>
        <p:txBody>
          <a:bodyPr>
            <a:normAutofit/>
          </a:bodyPr>
          <a:lstStyle/>
          <a:p>
            <a:pPr marL="322994" indent="-322994">
              <a:spcBef>
                <a:spcPts val="1200"/>
              </a:spcBef>
              <a:spcAft>
                <a:spcPts val="0"/>
              </a:spcAft>
              <a:buFont typeface="Arial" pitchFamily="34" charset="0"/>
              <a:buChar char="•"/>
            </a:pPr>
            <a:r>
              <a:rPr lang="en-US" sz="3400" b="1" dirty="0" smtClean="0"/>
              <a:t>No such thing as “Modified State Plane”!</a:t>
            </a:r>
          </a:p>
          <a:p>
            <a:pPr marL="322994" indent="-322994">
              <a:spcBef>
                <a:spcPts val="1200"/>
              </a:spcBef>
              <a:spcAft>
                <a:spcPts val="0"/>
              </a:spcAft>
              <a:buFont typeface="Arial" pitchFamily="34" charset="0"/>
              <a:buChar char="•"/>
            </a:pPr>
            <a:r>
              <a:rPr lang="en-US" sz="3400" dirty="0" smtClean="0"/>
              <a:t>It’s really a “Project Coordinate System”, i.e. a ground-based coordinate system, which is tied to State Plane at a single Base Point.</a:t>
            </a:r>
          </a:p>
          <a:p>
            <a:pPr marL="322994" indent="-322994">
              <a:spcBef>
                <a:spcPts val="1200"/>
              </a:spcBef>
              <a:spcAft>
                <a:spcPts val="0"/>
              </a:spcAft>
              <a:buFont typeface="Arial" pitchFamily="34" charset="0"/>
              <a:buChar char="•"/>
            </a:pPr>
            <a:r>
              <a:rPr lang="en-US" sz="3400" dirty="0" smtClean="0"/>
              <a:t>Coordinates are converted between our Project System and State Plane by multiplying or dividing </a:t>
            </a:r>
            <a:r>
              <a:rPr lang="en-US" sz="3400" i="1" dirty="0" smtClean="0"/>
              <a:t>the coordinates </a:t>
            </a:r>
            <a:r>
              <a:rPr lang="en-US" sz="3400" dirty="0" smtClean="0"/>
              <a:t>by the Combined Scale Factor for the Base Point (and applying an optional horizontal translation/rotation).</a:t>
            </a:r>
          </a:p>
          <a:p>
            <a:pPr marL="322994" indent="-322994">
              <a:spcBef>
                <a:spcPts val="1200"/>
              </a:spcBef>
              <a:spcAft>
                <a:spcPts val="0"/>
              </a:spcAft>
              <a:buFont typeface="Arial" pitchFamily="34" charset="0"/>
              <a:buChar char="•"/>
            </a:pPr>
            <a:r>
              <a:rPr lang="en-US" sz="3400" dirty="0" smtClean="0"/>
              <a:t>Configured in Civil 3D by using the Transformation Tab</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687387"/>
            <a:ext cx="11710035" cy="1219200"/>
          </a:xfrm>
        </p:spPr>
        <p:txBody>
          <a:bodyPr/>
          <a:lstStyle/>
          <a:p>
            <a:r>
              <a:rPr lang="en-US" dirty="0" smtClean="0"/>
              <a:t>“Scaling the Grid”</a:t>
            </a:r>
            <a:endParaRPr lang="en-US" dirty="0"/>
          </a:p>
        </p:txBody>
      </p:sp>
      <p:sp>
        <p:nvSpPr>
          <p:cNvPr id="3" name="Content Placeholder 2"/>
          <p:cNvSpPr>
            <a:spLocks noGrp="1"/>
          </p:cNvSpPr>
          <p:nvPr>
            <p:ph idx="1"/>
          </p:nvPr>
        </p:nvSpPr>
        <p:spPr>
          <a:xfrm>
            <a:off x="650558" y="1982786"/>
            <a:ext cx="11710035" cy="7015129"/>
          </a:xfrm>
        </p:spPr>
        <p:txBody>
          <a:bodyPr>
            <a:normAutofit fontScale="92500" lnSpcReduction="10000"/>
          </a:bodyPr>
          <a:lstStyle/>
          <a:p>
            <a:pPr>
              <a:spcBef>
                <a:spcPts val="1707"/>
              </a:spcBef>
            </a:pPr>
            <a:r>
              <a:rPr lang="en-US" dirty="0" smtClean="0"/>
              <a:t>We identify a Combined Scale Factor (CSF) for our Project, using the scale factors at our selected Base Point</a:t>
            </a:r>
          </a:p>
          <a:p>
            <a:pPr>
              <a:spcBef>
                <a:spcPts val="1707"/>
              </a:spcBef>
            </a:pPr>
            <a:r>
              <a:rPr lang="en-US" dirty="0" smtClean="0"/>
              <a:t>Creates an </a:t>
            </a:r>
            <a:r>
              <a:rPr lang="en-US" b="1" dirty="0" smtClean="0"/>
              <a:t>approximate</a:t>
            </a:r>
            <a:r>
              <a:rPr lang="en-US" dirty="0" smtClean="0"/>
              <a:t> conversion between our Project Coordinates and Grid Coordinates</a:t>
            </a:r>
          </a:p>
          <a:p>
            <a:pPr>
              <a:spcBef>
                <a:spcPts val="1707"/>
              </a:spcBef>
            </a:pPr>
            <a:r>
              <a:rPr lang="en-US" dirty="0" smtClean="0"/>
              <a:t>Error increases rapidly with distance from Base Point</a:t>
            </a:r>
          </a:p>
          <a:p>
            <a:pPr>
              <a:spcBef>
                <a:spcPts val="1707"/>
              </a:spcBef>
            </a:pPr>
            <a:r>
              <a:rPr lang="en-US" dirty="0" smtClean="0"/>
              <a:t>Three standard methods</a:t>
            </a:r>
          </a:p>
          <a:p>
            <a:pPr lvl="1">
              <a:spcBef>
                <a:spcPts val="1707"/>
              </a:spcBef>
            </a:pPr>
            <a:r>
              <a:rPr lang="en-US" b="1" dirty="0" smtClean="0"/>
              <a:t>Localized Coordinates</a:t>
            </a:r>
            <a:r>
              <a:rPr lang="en-US" dirty="0" smtClean="0"/>
              <a:t>:  Take the Grid Coordinates for the Base Point, then divide them by the CSF to determine the Localized Coordinate for our base point</a:t>
            </a:r>
          </a:p>
          <a:p>
            <a:pPr lvl="1">
              <a:spcBef>
                <a:spcPts val="1707"/>
              </a:spcBef>
            </a:pPr>
            <a:r>
              <a:rPr lang="en-US" b="1" dirty="0" smtClean="0"/>
              <a:t>Stretched Coordinates</a:t>
            </a:r>
            <a:r>
              <a:rPr lang="en-US" dirty="0" smtClean="0"/>
              <a:t>:  Take Localized Coordinates, and then move them so that the coordinates of our Base Point remain unchanged</a:t>
            </a:r>
          </a:p>
          <a:p>
            <a:pPr lvl="1">
              <a:spcBef>
                <a:spcPts val="1707"/>
              </a:spcBef>
            </a:pPr>
            <a:r>
              <a:rPr lang="en-US" b="1" dirty="0" smtClean="0"/>
              <a:t>Project Coordinates</a:t>
            </a:r>
            <a:r>
              <a:rPr lang="en-US" dirty="0" smtClean="0"/>
              <a:t>:  Take Localized Coordinates, and them move them to an arbitrary location that is not used by other systems, preventing confusion</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the Grid”</a:t>
            </a:r>
            <a:endParaRPr lang="en-US" dirty="0"/>
          </a:p>
        </p:txBody>
      </p:sp>
      <p:sp>
        <p:nvSpPr>
          <p:cNvPr id="3" name="Content Placeholder 2"/>
          <p:cNvSpPr>
            <a:spLocks noGrp="1"/>
          </p:cNvSpPr>
          <p:nvPr>
            <p:ph idx="1"/>
          </p:nvPr>
        </p:nvSpPr>
        <p:spPr>
          <a:xfrm>
            <a:off x="561975" y="1677987"/>
            <a:ext cx="11761788" cy="6699250"/>
          </a:xfrm>
        </p:spPr>
        <p:txBody>
          <a:bodyPr/>
          <a:lstStyle/>
          <a:p>
            <a:r>
              <a:rPr lang="en-US" dirty="0" smtClean="0"/>
              <a:t>The Grid Surface (such as State Plane) is “scaled up” to ground using the Combined Scale Factor for a control point located near the center of the Project</a:t>
            </a:r>
            <a:endParaRPr lang="en-US" dirty="0"/>
          </a:p>
        </p:txBody>
      </p:sp>
      <p:sp>
        <p:nvSpPr>
          <p:cNvPr id="4" name="Arc 3"/>
          <p:cNvSpPr/>
          <p:nvPr/>
        </p:nvSpPr>
        <p:spPr>
          <a:xfrm>
            <a:off x="-565626" y="5827359"/>
            <a:ext cx="13986986" cy="8889506"/>
          </a:xfrm>
          <a:prstGeom prst="arc">
            <a:avLst>
              <a:gd name="adj1" fmla="val 12663604"/>
              <a:gd name="adj2" fmla="val 19733155"/>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cxnSp>
        <p:nvCxnSpPr>
          <p:cNvPr id="5" name="Straight Connector 4"/>
          <p:cNvCxnSpPr/>
          <p:nvPr/>
        </p:nvCxnSpPr>
        <p:spPr>
          <a:xfrm flipV="1">
            <a:off x="843915" y="3876004"/>
            <a:ext cx="7806690" cy="3252258"/>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Line Callout 1 5"/>
          <p:cNvSpPr/>
          <p:nvPr/>
        </p:nvSpPr>
        <p:spPr>
          <a:xfrm>
            <a:off x="10848975" y="5868987"/>
            <a:ext cx="1517968" cy="542043"/>
          </a:xfrm>
          <a:prstGeom prst="borderCallout1">
            <a:avLst>
              <a:gd name="adj1" fmla="val 48970"/>
              <a:gd name="adj2" fmla="val -1316"/>
              <a:gd name="adj3" fmla="val 133580"/>
              <a:gd name="adj4" fmla="val -3730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Ellipsoid</a:t>
            </a:r>
            <a:endParaRPr lang="en-US" dirty="0">
              <a:solidFill>
                <a:schemeClr val="accent4"/>
              </a:solidFill>
            </a:endParaRPr>
          </a:p>
        </p:txBody>
      </p:sp>
      <p:sp>
        <p:nvSpPr>
          <p:cNvPr id="7" name="Line Callout 1 6"/>
          <p:cNvSpPr/>
          <p:nvPr/>
        </p:nvSpPr>
        <p:spPr>
          <a:xfrm>
            <a:off x="485775" y="4649787"/>
            <a:ext cx="1951673" cy="1300903"/>
          </a:xfrm>
          <a:prstGeom prst="borderCallout1">
            <a:avLst>
              <a:gd name="adj1" fmla="val 49042"/>
              <a:gd name="adj2" fmla="val 100510"/>
              <a:gd name="adj3" fmla="val 112482"/>
              <a:gd name="adj4" fmla="val 145364"/>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“Scaled” Projection Surface</a:t>
            </a:r>
            <a:endParaRPr lang="en-US" dirty="0">
              <a:solidFill>
                <a:schemeClr val="accent4"/>
              </a:solidFill>
            </a:endParaRPr>
          </a:p>
        </p:txBody>
      </p:sp>
      <p:sp>
        <p:nvSpPr>
          <p:cNvPr id="8" name="Line Callout 1 7"/>
          <p:cNvSpPr/>
          <p:nvPr/>
        </p:nvSpPr>
        <p:spPr>
          <a:xfrm>
            <a:off x="10010775" y="3049587"/>
            <a:ext cx="1517968" cy="758860"/>
          </a:xfrm>
          <a:prstGeom prst="borderCallout1">
            <a:avLst>
              <a:gd name="adj1" fmla="val 47177"/>
              <a:gd name="adj2" fmla="val -1300"/>
              <a:gd name="adj3" fmla="val 221675"/>
              <a:gd name="adj4" fmla="val -33492"/>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Ground Surface</a:t>
            </a:r>
            <a:endParaRPr lang="en-US" dirty="0">
              <a:solidFill>
                <a:schemeClr val="accent4"/>
              </a:solidFill>
            </a:endParaRPr>
          </a:p>
        </p:txBody>
      </p:sp>
      <p:cxnSp>
        <p:nvCxnSpPr>
          <p:cNvPr id="11" name="Straight Connector 10"/>
          <p:cNvCxnSpPr/>
          <p:nvPr/>
        </p:nvCxnSpPr>
        <p:spPr>
          <a:xfrm rot="16200000" flipV="1">
            <a:off x="3663394" y="6044168"/>
            <a:ext cx="4878388" cy="108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343992" y="5881519"/>
            <a:ext cx="4769979" cy="542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704975" y="5640387"/>
            <a:ext cx="7806690" cy="3252258"/>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3686175" y="4535490"/>
            <a:ext cx="6400800" cy="571498"/>
          </a:xfrm>
          <a:custGeom>
            <a:avLst/>
            <a:gdLst>
              <a:gd name="connsiteX0" fmla="*/ 0 w 4806892"/>
              <a:gd name="connsiteY0" fmla="*/ 314587 h 314587"/>
              <a:gd name="connsiteX1" fmla="*/ 771787 w 4806892"/>
              <a:gd name="connsiteY1" fmla="*/ 12583 h 314587"/>
              <a:gd name="connsiteX2" fmla="*/ 1870745 w 4806892"/>
              <a:gd name="connsiteY2" fmla="*/ 239086 h 314587"/>
              <a:gd name="connsiteX3" fmla="*/ 2936147 w 4806892"/>
              <a:gd name="connsiteY3" fmla="*/ 79695 h 314587"/>
              <a:gd name="connsiteX4" fmla="*/ 3640822 w 4806892"/>
              <a:gd name="connsiteY4" fmla="*/ 239086 h 314587"/>
              <a:gd name="connsiteX5" fmla="*/ 4060272 w 4806892"/>
              <a:gd name="connsiteY5" fmla="*/ 113251 h 314587"/>
              <a:gd name="connsiteX6" fmla="*/ 4806892 w 4806892"/>
              <a:gd name="connsiteY6" fmla="*/ 188752 h 314587"/>
              <a:gd name="connsiteX0" fmla="*/ 0 w 4806892"/>
              <a:gd name="connsiteY0" fmla="*/ 314587 h 314587"/>
              <a:gd name="connsiteX1" fmla="*/ 771787 w 4806892"/>
              <a:gd name="connsiteY1" fmla="*/ 12583 h 314587"/>
              <a:gd name="connsiteX2" fmla="*/ 1870745 w 4806892"/>
              <a:gd name="connsiteY2" fmla="*/ 239086 h 314587"/>
              <a:gd name="connsiteX3" fmla="*/ 2936147 w 4806892"/>
              <a:gd name="connsiteY3" fmla="*/ 79695 h 314587"/>
              <a:gd name="connsiteX4" fmla="*/ 3640822 w 4806892"/>
              <a:gd name="connsiteY4" fmla="*/ 239086 h 314587"/>
              <a:gd name="connsiteX5" fmla="*/ 4256015 w 4806892"/>
              <a:gd name="connsiteY5" fmla="*/ 78297 h 314587"/>
              <a:gd name="connsiteX6" fmla="*/ 4806892 w 4806892"/>
              <a:gd name="connsiteY6" fmla="*/ 188752 h 314587"/>
              <a:gd name="connsiteX0" fmla="*/ 0 w 4806892"/>
              <a:gd name="connsiteY0" fmla="*/ 314587 h 314587"/>
              <a:gd name="connsiteX1" fmla="*/ 771787 w 4806892"/>
              <a:gd name="connsiteY1" fmla="*/ 12583 h 314587"/>
              <a:gd name="connsiteX2" fmla="*/ 1870745 w 4806892"/>
              <a:gd name="connsiteY2" fmla="*/ 239086 h 314587"/>
              <a:gd name="connsiteX3" fmla="*/ 2655815 w 4806892"/>
              <a:gd name="connsiteY3" fmla="*/ 78297 h 314587"/>
              <a:gd name="connsiteX4" fmla="*/ 3640822 w 4806892"/>
              <a:gd name="connsiteY4" fmla="*/ 239086 h 314587"/>
              <a:gd name="connsiteX5" fmla="*/ 4256015 w 4806892"/>
              <a:gd name="connsiteY5" fmla="*/ 78297 h 314587"/>
              <a:gd name="connsiteX6" fmla="*/ 4806892 w 4806892"/>
              <a:gd name="connsiteY6" fmla="*/ 188752 h 314587"/>
              <a:gd name="connsiteX0" fmla="*/ 0 w 4806892"/>
              <a:gd name="connsiteY0" fmla="*/ 314587 h 314587"/>
              <a:gd name="connsiteX1" fmla="*/ 771787 w 4806892"/>
              <a:gd name="connsiteY1" fmla="*/ 12583 h 314587"/>
              <a:gd name="connsiteX2" fmla="*/ 1870745 w 4806892"/>
              <a:gd name="connsiteY2" fmla="*/ 239086 h 314587"/>
              <a:gd name="connsiteX3" fmla="*/ 2655815 w 4806892"/>
              <a:gd name="connsiteY3" fmla="*/ 78297 h 314587"/>
              <a:gd name="connsiteX4" fmla="*/ 3494015 w 4806892"/>
              <a:gd name="connsiteY4" fmla="*/ 230697 h 314587"/>
              <a:gd name="connsiteX5" fmla="*/ 4256015 w 4806892"/>
              <a:gd name="connsiteY5" fmla="*/ 78297 h 314587"/>
              <a:gd name="connsiteX6" fmla="*/ 4806892 w 4806892"/>
              <a:gd name="connsiteY6" fmla="*/ 188752 h 314587"/>
              <a:gd name="connsiteX0" fmla="*/ 0 w 4725588"/>
              <a:gd name="connsiteY0" fmla="*/ 478903 h 478903"/>
              <a:gd name="connsiteX1" fmla="*/ 690483 w 4725588"/>
              <a:gd name="connsiteY1" fmla="*/ 36057 h 478903"/>
              <a:gd name="connsiteX2" fmla="*/ 1789441 w 4725588"/>
              <a:gd name="connsiteY2" fmla="*/ 262560 h 478903"/>
              <a:gd name="connsiteX3" fmla="*/ 2574511 w 4725588"/>
              <a:gd name="connsiteY3" fmla="*/ 101771 h 478903"/>
              <a:gd name="connsiteX4" fmla="*/ 3412711 w 4725588"/>
              <a:gd name="connsiteY4" fmla="*/ 254171 h 478903"/>
              <a:gd name="connsiteX5" fmla="*/ 4174711 w 4725588"/>
              <a:gd name="connsiteY5" fmla="*/ 101771 h 478903"/>
              <a:gd name="connsiteX6" fmla="*/ 4725588 w 4725588"/>
              <a:gd name="connsiteY6" fmla="*/ 212226 h 478903"/>
              <a:gd name="connsiteX0" fmla="*/ 0 w 4725588"/>
              <a:gd name="connsiteY0" fmla="*/ 410983 h 410983"/>
              <a:gd name="connsiteX1" fmla="*/ 696175 w 4725588"/>
              <a:gd name="connsiteY1" fmla="*/ 36057 h 410983"/>
              <a:gd name="connsiteX2" fmla="*/ 1789441 w 4725588"/>
              <a:gd name="connsiteY2" fmla="*/ 194640 h 410983"/>
              <a:gd name="connsiteX3" fmla="*/ 2574511 w 4725588"/>
              <a:gd name="connsiteY3" fmla="*/ 33851 h 410983"/>
              <a:gd name="connsiteX4" fmla="*/ 3412711 w 4725588"/>
              <a:gd name="connsiteY4" fmla="*/ 186251 h 410983"/>
              <a:gd name="connsiteX5" fmla="*/ 4174711 w 4725588"/>
              <a:gd name="connsiteY5" fmla="*/ 33851 h 410983"/>
              <a:gd name="connsiteX6" fmla="*/ 4725588 w 4725588"/>
              <a:gd name="connsiteY6" fmla="*/ 144306 h 410983"/>
              <a:gd name="connsiteX0" fmla="*/ 0 w 4725588"/>
              <a:gd name="connsiteY0" fmla="*/ 384123 h 384123"/>
              <a:gd name="connsiteX1" fmla="*/ 749727 w 4725588"/>
              <a:gd name="connsiteY1" fmla="*/ 116319 h 384123"/>
              <a:gd name="connsiteX2" fmla="*/ 1789441 w 4725588"/>
              <a:gd name="connsiteY2" fmla="*/ 167780 h 384123"/>
              <a:gd name="connsiteX3" fmla="*/ 2574511 w 4725588"/>
              <a:gd name="connsiteY3" fmla="*/ 6991 h 384123"/>
              <a:gd name="connsiteX4" fmla="*/ 3412711 w 4725588"/>
              <a:gd name="connsiteY4" fmla="*/ 159391 h 384123"/>
              <a:gd name="connsiteX5" fmla="*/ 4174711 w 4725588"/>
              <a:gd name="connsiteY5" fmla="*/ 6991 h 384123"/>
              <a:gd name="connsiteX6" fmla="*/ 4725588 w 4725588"/>
              <a:gd name="connsiteY6" fmla="*/ 117446 h 384123"/>
              <a:gd name="connsiteX0" fmla="*/ 0 w 4725588"/>
              <a:gd name="connsiteY0" fmla="*/ 403724 h 403724"/>
              <a:gd name="connsiteX1" fmla="*/ 749727 w 4725588"/>
              <a:gd name="connsiteY1" fmla="*/ 135920 h 403724"/>
              <a:gd name="connsiteX2" fmla="*/ 1789441 w 4725588"/>
              <a:gd name="connsiteY2" fmla="*/ 187381 h 403724"/>
              <a:gd name="connsiteX3" fmla="*/ 2574511 w 4725588"/>
              <a:gd name="connsiteY3" fmla="*/ 26592 h 403724"/>
              <a:gd name="connsiteX4" fmla="*/ 3213118 w 4725588"/>
              <a:gd name="connsiteY4" fmla="*/ 296601 h 403724"/>
              <a:gd name="connsiteX5" fmla="*/ 4174711 w 4725588"/>
              <a:gd name="connsiteY5" fmla="*/ 26592 h 403724"/>
              <a:gd name="connsiteX6" fmla="*/ 4725588 w 4725588"/>
              <a:gd name="connsiteY6" fmla="*/ 137047 h 403724"/>
              <a:gd name="connsiteX0" fmla="*/ 0 w 4725588"/>
              <a:gd name="connsiteY0" fmla="*/ 395335 h 395335"/>
              <a:gd name="connsiteX1" fmla="*/ 749727 w 4725588"/>
              <a:gd name="connsiteY1" fmla="*/ 127531 h 395335"/>
              <a:gd name="connsiteX2" fmla="*/ 1789441 w 4725588"/>
              <a:gd name="connsiteY2" fmla="*/ 178992 h 395335"/>
              <a:gd name="connsiteX3" fmla="*/ 2574511 w 4725588"/>
              <a:gd name="connsiteY3" fmla="*/ 18203 h 395335"/>
              <a:gd name="connsiteX4" fmla="*/ 3213118 w 4725588"/>
              <a:gd name="connsiteY4" fmla="*/ 288212 h 395335"/>
              <a:gd name="connsiteX5" fmla="*/ 4123501 w 4725588"/>
              <a:gd name="connsiteY5" fmla="*/ 127530 h 395335"/>
              <a:gd name="connsiteX6" fmla="*/ 4725588 w 4725588"/>
              <a:gd name="connsiteY6" fmla="*/ 128658 h 395335"/>
              <a:gd name="connsiteX0" fmla="*/ 0 w 4551917"/>
              <a:gd name="connsiteY0" fmla="*/ 395335 h 448894"/>
              <a:gd name="connsiteX1" fmla="*/ 749727 w 4551917"/>
              <a:gd name="connsiteY1" fmla="*/ 127531 h 448894"/>
              <a:gd name="connsiteX2" fmla="*/ 1789441 w 4551917"/>
              <a:gd name="connsiteY2" fmla="*/ 178992 h 448894"/>
              <a:gd name="connsiteX3" fmla="*/ 2574511 w 4551917"/>
              <a:gd name="connsiteY3" fmla="*/ 18203 h 448894"/>
              <a:gd name="connsiteX4" fmla="*/ 3213118 w 4551917"/>
              <a:gd name="connsiteY4" fmla="*/ 288212 h 448894"/>
              <a:gd name="connsiteX5" fmla="*/ 4123501 w 4551917"/>
              <a:gd name="connsiteY5" fmla="*/ 127530 h 448894"/>
              <a:gd name="connsiteX6" fmla="*/ 4551917 w 4551917"/>
              <a:gd name="connsiteY6" fmla="*/ 448894 h 448894"/>
              <a:gd name="connsiteX0" fmla="*/ 0 w 4551917"/>
              <a:gd name="connsiteY0" fmla="*/ 303861 h 357420"/>
              <a:gd name="connsiteX1" fmla="*/ 749727 w 4551917"/>
              <a:gd name="connsiteY1" fmla="*/ 36057 h 357420"/>
              <a:gd name="connsiteX2" fmla="*/ 1789441 w 4551917"/>
              <a:gd name="connsiteY2" fmla="*/ 87518 h 357420"/>
              <a:gd name="connsiteX3" fmla="*/ 2570495 w 4551917"/>
              <a:gd name="connsiteY3" fmla="*/ 36056 h 357420"/>
              <a:gd name="connsiteX4" fmla="*/ 3213118 w 4551917"/>
              <a:gd name="connsiteY4" fmla="*/ 196738 h 357420"/>
              <a:gd name="connsiteX5" fmla="*/ 4123501 w 4551917"/>
              <a:gd name="connsiteY5" fmla="*/ 36056 h 357420"/>
              <a:gd name="connsiteX6" fmla="*/ 4551917 w 4551917"/>
              <a:gd name="connsiteY6" fmla="*/ 357420 h 357420"/>
              <a:gd name="connsiteX0" fmla="*/ 0 w 4551917"/>
              <a:gd name="connsiteY0" fmla="*/ 294585 h 348144"/>
              <a:gd name="connsiteX1" fmla="*/ 749727 w 4551917"/>
              <a:gd name="connsiteY1" fmla="*/ 26781 h 348144"/>
              <a:gd name="connsiteX2" fmla="*/ 1660111 w 4551917"/>
              <a:gd name="connsiteY2" fmla="*/ 133900 h 348144"/>
              <a:gd name="connsiteX3" fmla="*/ 2570495 w 4551917"/>
              <a:gd name="connsiteY3" fmla="*/ 26780 h 348144"/>
              <a:gd name="connsiteX4" fmla="*/ 3213118 w 4551917"/>
              <a:gd name="connsiteY4" fmla="*/ 187462 h 348144"/>
              <a:gd name="connsiteX5" fmla="*/ 4123501 w 4551917"/>
              <a:gd name="connsiteY5" fmla="*/ 26780 h 348144"/>
              <a:gd name="connsiteX6" fmla="*/ 4551917 w 4551917"/>
              <a:gd name="connsiteY6" fmla="*/ 348144 h 348144"/>
              <a:gd name="connsiteX0" fmla="*/ 0 w 4551917"/>
              <a:gd name="connsiteY0" fmla="*/ 294585 h 348144"/>
              <a:gd name="connsiteX1" fmla="*/ 749727 w 4551917"/>
              <a:gd name="connsiteY1" fmla="*/ 26781 h 348144"/>
              <a:gd name="connsiteX2" fmla="*/ 1660111 w 4551917"/>
              <a:gd name="connsiteY2" fmla="*/ 133900 h 348144"/>
              <a:gd name="connsiteX3" fmla="*/ 2570495 w 4551917"/>
              <a:gd name="connsiteY3" fmla="*/ 26779 h 348144"/>
              <a:gd name="connsiteX4" fmla="*/ 3213118 w 4551917"/>
              <a:gd name="connsiteY4" fmla="*/ 187462 h 348144"/>
              <a:gd name="connsiteX5" fmla="*/ 4123501 w 4551917"/>
              <a:gd name="connsiteY5" fmla="*/ 26780 h 348144"/>
              <a:gd name="connsiteX6" fmla="*/ 4551917 w 4551917"/>
              <a:gd name="connsiteY6" fmla="*/ 348144 h 348144"/>
              <a:gd name="connsiteX0" fmla="*/ 0 w 4551917"/>
              <a:gd name="connsiteY0" fmla="*/ 294585 h 348144"/>
              <a:gd name="connsiteX1" fmla="*/ 749727 w 4551917"/>
              <a:gd name="connsiteY1" fmla="*/ 26781 h 348144"/>
              <a:gd name="connsiteX2" fmla="*/ 1660111 w 4551917"/>
              <a:gd name="connsiteY2" fmla="*/ 133900 h 348144"/>
              <a:gd name="connsiteX3" fmla="*/ 2570495 w 4551917"/>
              <a:gd name="connsiteY3" fmla="*/ 26779 h 348144"/>
              <a:gd name="connsiteX4" fmla="*/ 3213118 w 4551917"/>
              <a:gd name="connsiteY4" fmla="*/ 187462 h 348144"/>
              <a:gd name="connsiteX5" fmla="*/ 4069950 w 4551917"/>
              <a:gd name="connsiteY5" fmla="*/ 133900 h 348144"/>
              <a:gd name="connsiteX6" fmla="*/ 4551917 w 4551917"/>
              <a:gd name="connsiteY6" fmla="*/ 348144 h 348144"/>
              <a:gd name="connsiteX0" fmla="*/ 0 w 4498366"/>
              <a:gd name="connsiteY0" fmla="*/ 294585 h 401704"/>
              <a:gd name="connsiteX1" fmla="*/ 749727 w 4498366"/>
              <a:gd name="connsiteY1" fmla="*/ 26781 h 401704"/>
              <a:gd name="connsiteX2" fmla="*/ 1660111 w 4498366"/>
              <a:gd name="connsiteY2" fmla="*/ 133900 h 401704"/>
              <a:gd name="connsiteX3" fmla="*/ 2570495 w 4498366"/>
              <a:gd name="connsiteY3" fmla="*/ 26779 h 401704"/>
              <a:gd name="connsiteX4" fmla="*/ 3213118 w 4498366"/>
              <a:gd name="connsiteY4" fmla="*/ 187462 h 401704"/>
              <a:gd name="connsiteX5" fmla="*/ 4069950 w 4498366"/>
              <a:gd name="connsiteY5" fmla="*/ 133900 h 401704"/>
              <a:gd name="connsiteX6" fmla="*/ 4498366 w 4498366"/>
              <a:gd name="connsiteY6" fmla="*/ 401704 h 40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8366" h="401704">
                <a:moveTo>
                  <a:pt x="0" y="294585"/>
                </a:moveTo>
                <a:cubicBezTo>
                  <a:pt x="229998" y="149875"/>
                  <a:pt x="473042" y="53562"/>
                  <a:pt x="749727" y="26781"/>
                </a:cubicBezTo>
                <a:cubicBezTo>
                  <a:pt x="1026412" y="0"/>
                  <a:pt x="1356650" y="133900"/>
                  <a:pt x="1660111" y="133900"/>
                </a:cubicBezTo>
                <a:cubicBezTo>
                  <a:pt x="1963572" y="133900"/>
                  <a:pt x="2311661" y="17852"/>
                  <a:pt x="2570495" y="26779"/>
                </a:cubicBezTo>
                <a:cubicBezTo>
                  <a:pt x="2829330" y="35706"/>
                  <a:pt x="2963209" y="169609"/>
                  <a:pt x="3213118" y="187462"/>
                </a:cubicBezTo>
                <a:cubicBezTo>
                  <a:pt x="3463027" y="205316"/>
                  <a:pt x="3855742" y="98193"/>
                  <a:pt x="4069950" y="133900"/>
                </a:cubicBezTo>
                <a:cubicBezTo>
                  <a:pt x="4284158" y="169607"/>
                  <a:pt x="4361346" y="333194"/>
                  <a:pt x="4498366" y="401704"/>
                </a:cubicBez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sp>
        <p:nvSpPr>
          <p:cNvPr id="14" name="Line Callout 1 13"/>
          <p:cNvSpPr/>
          <p:nvPr/>
        </p:nvSpPr>
        <p:spPr>
          <a:xfrm>
            <a:off x="2314575" y="6935787"/>
            <a:ext cx="1717675" cy="838199"/>
          </a:xfrm>
          <a:prstGeom prst="borderCallout1">
            <a:avLst>
              <a:gd name="adj1" fmla="val 50327"/>
              <a:gd name="adj2" fmla="val 101121"/>
              <a:gd name="adj3" fmla="val 92391"/>
              <a:gd name="adj4" fmla="val 129112"/>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Grid Surface</a:t>
            </a:r>
            <a:endParaRPr lang="en-US" dirty="0">
              <a:solidFill>
                <a:schemeClr val="accent4"/>
              </a:solidFill>
            </a:endParaRPr>
          </a:p>
        </p:txBody>
      </p:sp>
      <p:cxnSp>
        <p:nvCxnSpPr>
          <p:cNvPr id="16" name="Straight Connector 15"/>
          <p:cNvCxnSpPr/>
          <p:nvPr/>
        </p:nvCxnSpPr>
        <p:spPr bwMode="auto">
          <a:xfrm rot="5400000" flipH="1" flipV="1">
            <a:off x="4524375" y="5868987"/>
            <a:ext cx="4876800" cy="304800"/>
          </a:xfrm>
          <a:prstGeom prst="line">
            <a:avLst/>
          </a:prstGeom>
          <a:solidFill>
            <a:schemeClr val="accent1"/>
          </a:solidFill>
          <a:ln w="19050" cap="flat" cmpd="sng" algn="ctr">
            <a:solidFill>
              <a:schemeClr val="accent4"/>
            </a:solidFill>
            <a:prstDash val="dash"/>
            <a:round/>
            <a:headEnd type="none" w="med" len="med"/>
            <a:tailEnd type="none" w="med" len="med"/>
          </a:ln>
          <a:effectLst/>
        </p:spPr>
      </p:cxnSp>
      <p:sp>
        <p:nvSpPr>
          <p:cNvPr id="22" name="Arc 21"/>
          <p:cNvSpPr/>
          <p:nvPr/>
        </p:nvSpPr>
        <p:spPr>
          <a:xfrm>
            <a:off x="-1190625" y="4497387"/>
            <a:ext cx="15240000" cy="9880106"/>
          </a:xfrm>
          <a:prstGeom prst="arc">
            <a:avLst>
              <a:gd name="adj1" fmla="val 14036696"/>
              <a:gd name="adj2" fmla="val 19015355"/>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sp>
        <p:nvSpPr>
          <p:cNvPr id="23" name="Line Callout 1 22"/>
          <p:cNvSpPr/>
          <p:nvPr/>
        </p:nvSpPr>
        <p:spPr>
          <a:xfrm>
            <a:off x="8029575" y="7621587"/>
            <a:ext cx="2971800" cy="758860"/>
          </a:xfrm>
          <a:prstGeom prst="borderCallout1">
            <a:avLst>
              <a:gd name="adj1" fmla="val 50434"/>
              <a:gd name="adj2" fmla="val -468"/>
              <a:gd name="adj3" fmla="val -118647"/>
              <a:gd name="adj4" fmla="val -37181"/>
            </a:avLst>
          </a:prstGeom>
          <a:noFill/>
          <a:ln>
            <a:solidFill>
              <a:schemeClr val="accent5">
                <a:lumMod val="7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5">
                    <a:lumMod val="75000"/>
                  </a:schemeClr>
                </a:solidFill>
              </a:rPr>
              <a:t>Base Point</a:t>
            </a:r>
          </a:p>
          <a:p>
            <a:pPr algn="ctr"/>
            <a:r>
              <a:rPr lang="en-US" dirty="0" smtClean="0">
                <a:solidFill>
                  <a:schemeClr val="accent5">
                    <a:lumMod val="75000"/>
                  </a:schemeClr>
                </a:solidFill>
              </a:rPr>
              <a:t>(Grid coordinates)</a:t>
            </a:r>
            <a:endParaRPr lang="en-US" dirty="0">
              <a:solidFill>
                <a:schemeClr val="accent5">
                  <a:lumMod val="75000"/>
                </a:schemeClr>
              </a:solidFill>
            </a:endParaRPr>
          </a:p>
        </p:txBody>
      </p:sp>
      <p:sp>
        <p:nvSpPr>
          <p:cNvPr id="25" name="Line Callout 1 24"/>
          <p:cNvSpPr/>
          <p:nvPr/>
        </p:nvSpPr>
        <p:spPr>
          <a:xfrm>
            <a:off x="2390775" y="3582987"/>
            <a:ext cx="3352800" cy="758860"/>
          </a:xfrm>
          <a:prstGeom prst="borderCallout1">
            <a:avLst>
              <a:gd name="adj1" fmla="val 50434"/>
              <a:gd name="adj2" fmla="val 100420"/>
              <a:gd name="adj3" fmla="val 119090"/>
              <a:gd name="adj4" fmla="val 138250"/>
            </a:avLst>
          </a:prstGeom>
          <a:noFill/>
          <a:ln>
            <a:solidFill>
              <a:schemeClr val="accent5">
                <a:lumMod val="7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5">
                    <a:lumMod val="75000"/>
                  </a:schemeClr>
                </a:solidFill>
              </a:rPr>
              <a:t>Base Point</a:t>
            </a:r>
          </a:p>
          <a:p>
            <a:pPr algn="ctr"/>
            <a:r>
              <a:rPr lang="en-US" dirty="0" smtClean="0">
                <a:solidFill>
                  <a:schemeClr val="accent5">
                    <a:lumMod val="75000"/>
                  </a:schemeClr>
                </a:solidFill>
              </a:rPr>
              <a:t>(Scaled coordinates)</a:t>
            </a:r>
            <a:endParaRPr lang="en-US" dirty="0">
              <a:solidFill>
                <a:schemeClr val="accent5">
                  <a:lumMod val="75000"/>
                </a:schemeClr>
              </a:solidFill>
            </a:endParaRPr>
          </a:p>
        </p:txBody>
      </p:sp>
      <p:sp>
        <p:nvSpPr>
          <p:cNvPr id="26" name="Line Callout 1 25"/>
          <p:cNvSpPr/>
          <p:nvPr/>
        </p:nvSpPr>
        <p:spPr>
          <a:xfrm>
            <a:off x="10925175" y="4192587"/>
            <a:ext cx="1676400" cy="1295400"/>
          </a:xfrm>
          <a:prstGeom prst="borderCallout1">
            <a:avLst>
              <a:gd name="adj1" fmla="val 50038"/>
              <a:gd name="adj2" fmla="val -1299"/>
              <a:gd name="adj3" fmla="val 84355"/>
              <a:gd name="adj4" fmla="val -24878"/>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Average Project Elevation</a:t>
            </a:r>
            <a:endParaRPr lang="en-US" dirty="0">
              <a:solidFill>
                <a:schemeClr val="accent4"/>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363538"/>
            <a:ext cx="11761788" cy="1162049"/>
          </a:xfrm>
        </p:spPr>
        <p:txBody>
          <a:bodyPr/>
          <a:lstStyle/>
          <a:p>
            <a:r>
              <a:rPr lang="en-US" dirty="0" smtClean="0"/>
              <a:t>“Scaling the Grid”</a:t>
            </a:r>
            <a:endParaRPr lang="en-US" dirty="0"/>
          </a:p>
        </p:txBody>
      </p:sp>
      <p:sp>
        <p:nvSpPr>
          <p:cNvPr id="3" name="Content Placeholder 2"/>
          <p:cNvSpPr>
            <a:spLocks noGrp="1"/>
          </p:cNvSpPr>
          <p:nvPr>
            <p:ph idx="1"/>
          </p:nvPr>
        </p:nvSpPr>
        <p:spPr>
          <a:xfrm>
            <a:off x="561975" y="1449387"/>
            <a:ext cx="11761788" cy="3657600"/>
          </a:xfrm>
        </p:spPr>
        <p:txBody>
          <a:bodyPr/>
          <a:lstStyle/>
          <a:p>
            <a:pPr>
              <a:spcBef>
                <a:spcPts val="1200"/>
              </a:spcBef>
            </a:pPr>
            <a:r>
              <a:rPr lang="en-US" dirty="0" smtClean="0"/>
              <a:t>Scaled Base Point is used as the basis for a Project Coordinate system</a:t>
            </a:r>
          </a:p>
          <a:p>
            <a:pPr>
              <a:spcBef>
                <a:spcPts val="1200"/>
              </a:spcBef>
            </a:pPr>
            <a:r>
              <a:rPr lang="en-US" dirty="0" smtClean="0"/>
              <a:t>Project Coordinates are multiplied by the Combined Scale Factor to calculate an approximate Grid Coordinate</a:t>
            </a:r>
          </a:p>
          <a:p>
            <a:pPr>
              <a:spcBef>
                <a:spcPts val="1200"/>
              </a:spcBef>
            </a:pPr>
            <a:r>
              <a:rPr lang="en-US" dirty="0" smtClean="0"/>
              <a:t>But we’re also back to Surveying on a plane…</a:t>
            </a:r>
            <a:endParaRPr lang="en-US" dirty="0"/>
          </a:p>
        </p:txBody>
      </p:sp>
      <p:sp>
        <p:nvSpPr>
          <p:cNvPr id="6" name="Line Callout 1 5"/>
          <p:cNvSpPr/>
          <p:nvPr/>
        </p:nvSpPr>
        <p:spPr>
          <a:xfrm>
            <a:off x="1476375" y="7469187"/>
            <a:ext cx="1517968" cy="542043"/>
          </a:xfrm>
          <a:prstGeom prst="borderCallout1">
            <a:avLst>
              <a:gd name="adj1" fmla="val 51250"/>
              <a:gd name="adj2" fmla="val 100438"/>
              <a:gd name="adj3" fmla="val 126741"/>
              <a:gd name="adj4" fmla="val 17922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Ellipsoid</a:t>
            </a:r>
            <a:endParaRPr lang="en-US" dirty="0">
              <a:solidFill>
                <a:schemeClr val="accent4"/>
              </a:solidFill>
            </a:endParaRPr>
          </a:p>
        </p:txBody>
      </p:sp>
      <p:sp>
        <p:nvSpPr>
          <p:cNvPr id="7" name="Line Callout 1 6"/>
          <p:cNvSpPr/>
          <p:nvPr/>
        </p:nvSpPr>
        <p:spPr>
          <a:xfrm>
            <a:off x="9934576" y="6859587"/>
            <a:ext cx="1676399" cy="1300903"/>
          </a:xfrm>
          <a:prstGeom prst="borderCallout1">
            <a:avLst>
              <a:gd name="adj1" fmla="val 49992"/>
              <a:gd name="adj2" fmla="val -792"/>
              <a:gd name="adj3" fmla="val 83036"/>
              <a:gd name="adj4" fmla="val -5860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Average Project Elevation</a:t>
            </a:r>
            <a:endParaRPr lang="en-US" dirty="0">
              <a:solidFill>
                <a:schemeClr val="accent4"/>
              </a:solidFill>
            </a:endParaRPr>
          </a:p>
        </p:txBody>
      </p:sp>
      <p:sp>
        <p:nvSpPr>
          <p:cNvPr id="25" name="Line Callout 1 24"/>
          <p:cNvSpPr/>
          <p:nvPr/>
        </p:nvSpPr>
        <p:spPr>
          <a:xfrm>
            <a:off x="1857375" y="5030787"/>
            <a:ext cx="3352800" cy="758860"/>
          </a:xfrm>
          <a:prstGeom prst="borderCallout1">
            <a:avLst>
              <a:gd name="adj1" fmla="val 50434"/>
              <a:gd name="adj2" fmla="val 100420"/>
              <a:gd name="adj3" fmla="val 197250"/>
              <a:gd name="adj4" fmla="val 133090"/>
            </a:avLst>
          </a:prstGeom>
          <a:noFill/>
          <a:ln>
            <a:solidFill>
              <a:schemeClr val="accent5">
                <a:lumMod val="7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5">
                    <a:lumMod val="75000"/>
                  </a:schemeClr>
                </a:solidFill>
              </a:rPr>
              <a:t>Base Point</a:t>
            </a:r>
          </a:p>
          <a:p>
            <a:pPr algn="ctr"/>
            <a:r>
              <a:rPr lang="en-US" dirty="0" smtClean="0">
                <a:solidFill>
                  <a:schemeClr val="accent5">
                    <a:lumMod val="75000"/>
                  </a:schemeClr>
                </a:solidFill>
              </a:rPr>
              <a:t>(Scaled coordinates)</a:t>
            </a:r>
            <a:endParaRPr lang="en-US" dirty="0">
              <a:solidFill>
                <a:schemeClr val="accent5">
                  <a:lumMod val="75000"/>
                </a:schemeClr>
              </a:solidFill>
            </a:endParaRPr>
          </a:p>
        </p:txBody>
      </p:sp>
      <p:sp>
        <p:nvSpPr>
          <p:cNvPr id="26" name="Line Callout 1 25"/>
          <p:cNvSpPr/>
          <p:nvPr/>
        </p:nvSpPr>
        <p:spPr>
          <a:xfrm>
            <a:off x="9477375" y="4802187"/>
            <a:ext cx="1905001" cy="1295400"/>
          </a:xfrm>
          <a:prstGeom prst="borderCallout1">
            <a:avLst>
              <a:gd name="adj1" fmla="val 50038"/>
              <a:gd name="adj2" fmla="val -1299"/>
              <a:gd name="adj3" fmla="val 112972"/>
              <a:gd name="adj4" fmla="val -5731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Project Coordinate Grid</a:t>
            </a:r>
            <a:endParaRPr lang="en-US" dirty="0">
              <a:solidFill>
                <a:schemeClr val="accent4"/>
              </a:solidFill>
            </a:endParaRPr>
          </a:p>
        </p:txBody>
      </p:sp>
      <p:pic>
        <p:nvPicPr>
          <p:cNvPr id="27" name="Picture 26" descr="projections_scale.png"/>
          <p:cNvPicPr>
            <a:picLocks noChangeAspect="1"/>
          </p:cNvPicPr>
          <p:nvPr/>
        </p:nvPicPr>
        <p:blipFill>
          <a:blip r:embed="rId2" cstate="print"/>
          <a:stretch>
            <a:fillRect/>
          </a:stretch>
        </p:blipFill>
        <p:spPr>
          <a:xfrm>
            <a:off x="2466975" y="6097587"/>
            <a:ext cx="7724301" cy="278001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71575" y="2058987"/>
          <a:ext cx="10820400" cy="5443981"/>
        </p:xfrm>
        <a:graphic>
          <a:graphicData uri="http://schemas.openxmlformats.org/drawingml/2006/table">
            <a:tbl>
              <a:tblPr firstRow="1" bandRow="1">
                <a:tableStyleId>{F5AB1C69-6EDB-4FF4-983F-18BD219EF322}</a:tableStyleId>
              </a:tblPr>
              <a:tblGrid>
                <a:gridCol w="2705100"/>
                <a:gridCol w="2705100"/>
                <a:gridCol w="2705100"/>
                <a:gridCol w="2705100"/>
              </a:tblGrid>
              <a:tr h="557546">
                <a:tc>
                  <a:txBody>
                    <a:bodyPr/>
                    <a:lstStyle/>
                    <a:p>
                      <a:pPr algn="ctr"/>
                      <a:r>
                        <a:rPr lang="en-US" sz="2600" dirty="0" smtClean="0"/>
                        <a:t>Grid</a:t>
                      </a:r>
                      <a:endParaRPr lang="en-US" sz="2600" dirty="0"/>
                    </a:p>
                  </a:txBody>
                  <a:tcPr marL="130112" marR="130112" marT="65045" marB="65045" anchor="ctr"/>
                </a:tc>
                <a:tc>
                  <a:txBody>
                    <a:bodyPr/>
                    <a:lstStyle/>
                    <a:p>
                      <a:pPr algn="ctr"/>
                      <a:r>
                        <a:rPr lang="en-US" sz="2600" dirty="0" smtClean="0"/>
                        <a:t>Localized</a:t>
                      </a:r>
                      <a:endParaRPr lang="en-US" sz="2600" dirty="0"/>
                    </a:p>
                  </a:txBody>
                  <a:tcPr marL="130112" marR="130112" marT="65045" marB="65045" anchor="ctr"/>
                </a:tc>
                <a:tc>
                  <a:txBody>
                    <a:bodyPr/>
                    <a:lstStyle/>
                    <a:p>
                      <a:pPr algn="ctr"/>
                      <a:r>
                        <a:rPr lang="en-US" sz="2600" dirty="0" smtClean="0"/>
                        <a:t>Stretched</a:t>
                      </a:r>
                      <a:endParaRPr lang="en-US" sz="2600" dirty="0"/>
                    </a:p>
                  </a:txBody>
                  <a:tcPr marL="130112" marR="130112" marT="65045" marB="65045" anchor="ctr"/>
                </a:tc>
                <a:tc>
                  <a:txBody>
                    <a:bodyPr/>
                    <a:lstStyle/>
                    <a:p>
                      <a:pPr algn="ctr"/>
                      <a:r>
                        <a:rPr lang="en-US" sz="2600" dirty="0" smtClean="0"/>
                        <a:t>Project</a:t>
                      </a:r>
                      <a:endParaRPr lang="en-US" sz="2600" dirty="0"/>
                    </a:p>
                  </a:txBody>
                  <a:tcPr marL="130112" marR="130112" marT="65045" marB="65045" anchor="ctr"/>
                </a:tc>
              </a:tr>
              <a:tr h="977287">
                <a:tc>
                  <a:txBody>
                    <a:bodyPr/>
                    <a:lstStyle/>
                    <a:p>
                      <a:pPr algn="ctr"/>
                      <a:r>
                        <a:rPr lang="en-US" sz="2600" dirty="0" smtClean="0"/>
                        <a:t>1,500,000.00</a:t>
                      </a:r>
                      <a:br>
                        <a:rPr lang="en-US" sz="2600" dirty="0" smtClean="0"/>
                      </a:br>
                      <a:r>
                        <a:rPr lang="en-US" sz="2600" dirty="0" smtClean="0"/>
                        <a:t>3,500,000.00</a:t>
                      </a:r>
                      <a:endParaRPr lang="en-US" sz="2600" dirty="0">
                        <a:latin typeface="+mj-lt"/>
                      </a:endParaRPr>
                    </a:p>
                  </a:txBody>
                  <a:tcPr marL="130112" marR="130112" marT="65045" marB="650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t>1,500,600.24</a:t>
                      </a:r>
                      <a:br>
                        <a:rPr lang="en-US" sz="2600" dirty="0" smtClean="0"/>
                      </a:br>
                      <a:r>
                        <a:rPr lang="en-US" sz="2600" dirty="0" smtClean="0"/>
                        <a:t>3,501,400.56</a:t>
                      </a:r>
                      <a:endParaRPr lang="en-US" sz="2600" dirty="0" smtClean="0">
                        <a:latin typeface="+mj-lt"/>
                      </a:endParaRPr>
                    </a:p>
                  </a:txBody>
                  <a:tcPr marL="130112" marR="130112" marT="65045" marB="65045" anchor="ctr"/>
                </a:tc>
                <a:tc>
                  <a:txBody>
                    <a:bodyPr/>
                    <a:lstStyle/>
                    <a:p>
                      <a:pPr algn="ctr"/>
                      <a:r>
                        <a:rPr lang="en-US" sz="2600" dirty="0" smtClean="0"/>
                        <a:t>1,500,000.00</a:t>
                      </a:r>
                      <a:br>
                        <a:rPr lang="en-US" sz="2600" dirty="0" smtClean="0"/>
                      </a:br>
                      <a:r>
                        <a:rPr lang="en-US" sz="2600" dirty="0" smtClean="0"/>
                        <a:t>3,500,000.00</a:t>
                      </a:r>
                      <a:endParaRPr lang="en-US" sz="2600" dirty="0">
                        <a:latin typeface="+mj-lt"/>
                      </a:endParaRPr>
                    </a:p>
                  </a:txBody>
                  <a:tcPr marL="130112" marR="130112" marT="65045" marB="65045" anchor="ctr"/>
                </a:tc>
                <a:tc>
                  <a:txBody>
                    <a:bodyPr/>
                    <a:lstStyle/>
                    <a:p>
                      <a:pPr algn="ctr"/>
                      <a:r>
                        <a:rPr lang="en-US" sz="2600" dirty="0" smtClean="0"/>
                        <a:t>50,000.00</a:t>
                      </a:r>
                      <a:br>
                        <a:rPr lang="en-US" sz="2600" dirty="0" smtClean="0"/>
                      </a:br>
                      <a:r>
                        <a:rPr lang="en-US" sz="2600" dirty="0" smtClean="0"/>
                        <a:t>50,000.00</a:t>
                      </a:r>
                      <a:endParaRPr lang="en-US" sz="2600" dirty="0">
                        <a:latin typeface="+mj-lt"/>
                      </a:endParaRPr>
                    </a:p>
                  </a:txBody>
                  <a:tcPr marL="130112" marR="130112" marT="65045" marB="65045" anchor="ctr"/>
                </a:tc>
              </a:tr>
              <a:tr h="9772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t>1,500,500.00</a:t>
                      </a:r>
                      <a:br>
                        <a:rPr lang="en-US" sz="2600" dirty="0" smtClean="0"/>
                      </a:br>
                      <a:r>
                        <a:rPr lang="en-US" sz="2600" dirty="0" smtClean="0"/>
                        <a:t>3,500,500.00</a:t>
                      </a:r>
                      <a:endParaRPr lang="en-US" sz="2600" dirty="0" smtClean="0">
                        <a:latin typeface="+mj-lt"/>
                      </a:endParaRPr>
                    </a:p>
                  </a:txBody>
                  <a:tcPr marL="130112" marR="130112" marT="65045" marB="650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t>1,501,100.44</a:t>
                      </a:r>
                      <a:br>
                        <a:rPr lang="en-US" sz="2600" dirty="0" smtClean="0"/>
                      </a:br>
                      <a:r>
                        <a:rPr lang="en-US" sz="2600" dirty="0" smtClean="0"/>
                        <a:t>3,501,900.76</a:t>
                      </a:r>
                      <a:endParaRPr lang="en-US" sz="2600" dirty="0" smtClean="0">
                        <a:latin typeface="+mj-lt"/>
                      </a:endParaRPr>
                    </a:p>
                  </a:txBody>
                  <a:tcPr marL="130112" marR="130112" marT="65045" marB="650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t>1,500,500.20</a:t>
                      </a:r>
                      <a:br>
                        <a:rPr lang="en-US" sz="2600" dirty="0" smtClean="0"/>
                      </a:br>
                      <a:r>
                        <a:rPr lang="en-US" sz="2600" dirty="0" smtClean="0"/>
                        <a:t>3,500,500.20</a:t>
                      </a:r>
                      <a:endParaRPr lang="en-US" sz="2600" dirty="0" smtClean="0">
                        <a:latin typeface="+mj-lt"/>
                      </a:endParaRPr>
                    </a:p>
                  </a:txBody>
                  <a:tcPr marL="130112" marR="130112" marT="65045" marB="650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t>50,500.20</a:t>
                      </a:r>
                      <a:br>
                        <a:rPr lang="en-US" sz="2600" dirty="0" smtClean="0"/>
                      </a:br>
                      <a:r>
                        <a:rPr lang="en-US" sz="2600" dirty="0" smtClean="0"/>
                        <a:t>50,500.20</a:t>
                      </a:r>
                      <a:endParaRPr lang="en-US" sz="2600" dirty="0" smtClean="0">
                        <a:latin typeface="+mj-lt"/>
                      </a:endParaRPr>
                    </a:p>
                  </a:txBody>
                  <a:tcPr marL="130112" marR="130112" marT="65045" marB="65045" anchor="ctr"/>
                </a:tc>
              </a:tr>
              <a:tr h="977287">
                <a:tc>
                  <a:txBody>
                    <a:bodyPr/>
                    <a:lstStyle/>
                    <a:p>
                      <a:pPr algn="ctr"/>
                      <a:r>
                        <a:rPr lang="en-US" sz="2600" dirty="0" smtClean="0"/>
                        <a:t>1,499,200.00</a:t>
                      </a:r>
                      <a:br>
                        <a:rPr lang="en-US" sz="2600" dirty="0" smtClean="0"/>
                      </a:br>
                      <a:r>
                        <a:rPr lang="en-US" sz="2600" dirty="0" smtClean="0"/>
                        <a:t>3,501,100.00</a:t>
                      </a:r>
                      <a:endParaRPr lang="en-US" sz="2600" dirty="0">
                        <a:latin typeface="+mj-lt"/>
                      </a:endParaRPr>
                    </a:p>
                  </a:txBody>
                  <a:tcPr marL="130112" marR="130112" marT="65045" marB="65045" anchor="ctr"/>
                </a:tc>
                <a:tc>
                  <a:txBody>
                    <a:bodyPr/>
                    <a:lstStyle/>
                    <a:p>
                      <a:pPr algn="ctr"/>
                      <a:r>
                        <a:rPr lang="en-US" sz="2600" dirty="0" smtClean="0"/>
                        <a:t>1,499,799.92</a:t>
                      </a:r>
                      <a:br>
                        <a:rPr lang="en-US" sz="2600" dirty="0" smtClean="0"/>
                      </a:br>
                      <a:r>
                        <a:rPr lang="en-US" sz="2600" dirty="0" smtClean="0"/>
                        <a:t>3,502,501.00</a:t>
                      </a:r>
                      <a:endParaRPr lang="en-US" sz="2600" dirty="0">
                        <a:latin typeface="+mj-lt"/>
                      </a:endParaRPr>
                    </a:p>
                  </a:txBody>
                  <a:tcPr marL="130112" marR="130112" marT="65045" marB="65045" anchor="ctr"/>
                </a:tc>
                <a:tc>
                  <a:txBody>
                    <a:bodyPr/>
                    <a:lstStyle/>
                    <a:p>
                      <a:pPr algn="ctr"/>
                      <a:r>
                        <a:rPr lang="en-US" sz="2600" dirty="0" smtClean="0"/>
                        <a:t>1,499,199.68</a:t>
                      </a:r>
                      <a:br>
                        <a:rPr lang="en-US" sz="2600" dirty="0" smtClean="0"/>
                      </a:br>
                      <a:r>
                        <a:rPr lang="en-US" sz="2600" dirty="0" smtClean="0"/>
                        <a:t>3,501,100.44</a:t>
                      </a:r>
                      <a:endParaRPr lang="en-US" sz="2600" dirty="0">
                        <a:latin typeface="+mj-lt"/>
                      </a:endParaRPr>
                    </a:p>
                  </a:txBody>
                  <a:tcPr marL="130112" marR="130112" marT="65045" marB="65045" anchor="ctr"/>
                </a:tc>
                <a:tc>
                  <a:txBody>
                    <a:bodyPr/>
                    <a:lstStyle/>
                    <a:p>
                      <a:pPr algn="ctr"/>
                      <a:r>
                        <a:rPr lang="en-US" sz="2600" dirty="0" smtClean="0"/>
                        <a:t>49,199.68</a:t>
                      </a:r>
                      <a:br>
                        <a:rPr lang="en-US" sz="2600" dirty="0" smtClean="0"/>
                      </a:br>
                      <a:r>
                        <a:rPr lang="en-US" sz="2600" dirty="0" smtClean="0"/>
                        <a:t>51,100.44</a:t>
                      </a:r>
                      <a:endParaRPr lang="en-US" sz="2600" dirty="0">
                        <a:latin typeface="+mj-lt"/>
                      </a:endParaRPr>
                    </a:p>
                  </a:txBody>
                  <a:tcPr marL="130112" marR="130112" marT="65045" marB="65045" anchor="ctr"/>
                </a:tc>
              </a:tr>
              <a:tr h="977287">
                <a:tc>
                  <a:txBody>
                    <a:bodyPr/>
                    <a:lstStyle/>
                    <a:p>
                      <a:pPr algn="ctr"/>
                      <a:r>
                        <a:rPr lang="en-US" sz="2600" dirty="0" smtClean="0"/>
                        <a:t>1,502,500.00</a:t>
                      </a:r>
                      <a:br>
                        <a:rPr lang="en-US" sz="2600" dirty="0" smtClean="0"/>
                      </a:br>
                      <a:r>
                        <a:rPr lang="en-US" sz="2600" dirty="0" smtClean="0"/>
                        <a:t>3,497,500.00</a:t>
                      </a:r>
                      <a:endParaRPr lang="en-US" sz="2600" dirty="0">
                        <a:latin typeface="+mj-lt"/>
                      </a:endParaRPr>
                    </a:p>
                  </a:txBody>
                  <a:tcPr marL="130112" marR="130112" marT="65045" marB="65045" anchor="ctr"/>
                </a:tc>
                <a:tc>
                  <a:txBody>
                    <a:bodyPr/>
                    <a:lstStyle/>
                    <a:p>
                      <a:pPr algn="ctr"/>
                      <a:r>
                        <a:rPr lang="en-US" sz="2600" dirty="0" smtClean="0"/>
                        <a:t>1,503,101.24</a:t>
                      </a:r>
                      <a:br>
                        <a:rPr lang="en-US" sz="2600" dirty="0" smtClean="0"/>
                      </a:br>
                      <a:r>
                        <a:rPr lang="en-US" sz="2600" dirty="0" smtClean="0"/>
                        <a:t>3,498,899.56</a:t>
                      </a:r>
                      <a:endParaRPr lang="en-US" sz="2600" dirty="0">
                        <a:latin typeface="+mj-lt"/>
                      </a:endParaRPr>
                    </a:p>
                  </a:txBody>
                  <a:tcPr marL="130112" marR="130112" marT="65045" marB="65045" anchor="ctr"/>
                </a:tc>
                <a:tc>
                  <a:txBody>
                    <a:bodyPr/>
                    <a:lstStyle/>
                    <a:p>
                      <a:pPr algn="ctr"/>
                      <a:r>
                        <a:rPr lang="en-US" sz="2600" dirty="0" smtClean="0"/>
                        <a:t>1,502,501.00</a:t>
                      </a:r>
                      <a:br>
                        <a:rPr lang="en-US" sz="2600" dirty="0" smtClean="0"/>
                      </a:br>
                      <a:r>
                        <a:rPr lang="en-US" sz="2600" dirty="0" smtClean="0"/>
                        <a:t>3,497,499.00</a:t>
                      </a:r>
                      <a:endParaRPr lang="en-US" sz="2600" dirty="0">
                        <a:latin typeface="+mj-lt"/>
                      </a:endParaRPr>
                    </a:p>
                  </a:txBody>
                  <a:tcPr marL="130112" marR="130112" marT="65045" marB="65045" anchor="ctr"/>
                </a:tc>
                <a:tc>
                  <a:txBody>
                    <a:bodyPr/>
                    <a:lstStyle/>
                    <a:p>
                      <a:pPr algn="ctr"/>
                      <a:r>
                        <a:rPr lang="en-US" sz="2600" dirty="0" smtClean="0"/>
                        <a:t>52,501.00</a:t>
                      </a:r>
                      <a:br>
                        <a:rPr lang="en-US" sz="2600" dirty="0" smtClean="0"/>
                      </a:br>
                      <a:r>
                        <a:rPr lang="en-US" sz="2600" dirty="0" smtClean="0"/>
                        <a:t>47,499.00</a:t>
                      </a:r>
                      <a:endParaRPr lang="en-US" sz="2600" dirty="0">
                        <a:latin typeface="+mj-lt"/>
                      </a:endParaRPr>
                    </a:p>
                  </a:txBody>
                  <a:tcPr marL="130112" marR="130112" marT="65045" marB="65045" anchor="ctr"/>
                </a:tc>
              </a:tr>
              <a:tr h="977287">
                <a:tc>
                  <a:txBody>
                    <a:bodyPr/>
                    <a:lstStyle/>
                    <a:p>
                      <a:pPr algn="ctr"/>
                      <a:r>
                        <a:rPr lang="en-US" sz="2600" dirty="0" smtClean="0"/>
                        <a:t>1,495,000.00</a:t>
                      </a:r>
                      <a:br>
                        <a:rPr lang="en-US" sz="2600" dirty="0" smtClean="0"/>
                      </a:br>
                      <a:r>
                        <a:rPr lang="en-US" sz="2600" dirty="0" smtClean="0"/>
                        <a:t>3,495,000.00</a:t>
                      </a:r>
                      <a:endParaRPr lang="en-US" sz="2600" dirty="0">
                        <a:latin typeface="+mj-lt"/>
                      </a:endParaRPr>
                    </a:p>
                  </a:txBody>
                  <a:tcPr marL="130112" marR="130112" marT="65045" marB="65045" anchor="ctr"/>
                </a:tc>
                <a:tc>
                  <a:txBody>
                    <a:bodyPr/>
                    <a:lstStyle/>
                    <a:p>
                      <a:pPr algn="ctr"/>
                      <a:r>
                        <a:rPr lang="en-US" sz="2600" dirty="0" smtClean="0"/>
                        <a:t>1,495,598.24</a:t>
                      </a:r>
                      <a:br>
                        <a:rPr lang="en-US" sz="2600" dirty="0" smtClean="0"/>
                      </a:br>
                      <a:r>
                        <a:rPr lang="en-US" sz="2600" dirty="0" smtClean="0"/>
                        <a:t>3,496,398.56</a:t>
                      </a:r>
                      <a:endParaRPr lang="en-US" sz="2600" dirty="0">
                        <a:latin typeface="+mj-lt"/>
                      </a:endParaRPr>
                    </a:p>
                  </a:txBody>
                  <a:tcPr marL="130112" marR="130112" marT="65045" marB="65045" anchor="ctr"/>
                </a:tc>
                <a:tc>
                  <a:txBody>
                    <a:bodyPr/>
                    <a:lstStyle/>
                    <a:p>
                      <a:pPr algn="ctr"/>
                      <a:r>
                        <a:rPr lang="en-US" sz="2600" dirty="0" smtClean="0"/>
                        <a:t>1,494,998.00</a:t>
                      </a:r>
                      <a:br>
                        <a:rPr lang="en-US" sz="2600" dirty="0" smtClean="0"/>
                      </a:br>
                      <a:r>
                        <a:rPr lang="en-US" sz="2600" dirty="0" smtClean="0"/>
                        <a:t>3,494,998.00</a:t>
                      </a:r>
                      <a:endParaRPr lang="en-US" sz="2600" dirty="0">
                        <a:latin typeface="+mj-lt"/>
                      </a:endParaRPr>
                    </a:p>
                  </a:txBody>
                  <a:tcPr marL="130112" marR="130112" marT="65045" marB="65045" anchor="ctr"/>
                </a:tc>
                <a:tc>
                  <a:txBody>
                    <a:bodyPr/>
                    <a:lstStyle/>
                    <a:p>
                      <a:pPr algn="ctr"/>
                      <a:r>
                        <a:rPr lang="en-US" sz="2600" dirty="0" smtClean="0"/>
                        <a:t>44,998.00</a:t>
                      </a:r>
                      <a:br>
                        <a:rPr lang="en-US" sz="2600" dirty="0" smtClean="0"/>
                      </a:br>
                      <a:r>
                        <a:rPr lang="en-US" sz="2600" dirty="0" smtClean="0"/>
                        <a:t>44,998.00</a:t>
                      </a:r>
                      <a:endParaRPr lang="en-US" sz="2600" dirty="0">
                        <a:latin typeface="+mj-lt"/>
                      </a:endParaRPr>
                    </a:p>
                  </a:txBody>
                  <a:tcPr marL="130112" marR="130112" marT="65045" marB="65045" anchor="ctr"/>
                </a:tc>
              </a:tr>
            </a:tbl>
          </a:graphicData>
        </a:graphic>
      </p:graphicFrame>
      <p:sp>
        <p:nvSpPr>
          <p:cNvPr id="5" name="Title 4"/>
          <p:cNvSpPr>
            <a:spLocks noGrp="1"/>
          </p:cNvSpPr>
          <p:nvPr>
            <p:ph type="title"/>
          </p:nvPr>
        </p:nvSpPr>
        <p:spPr>
          <a:xfrm>
            <a:off x="638175" y="534987"/>
            <a:ext cx="11818461" cy="1274885"/>
          </a:xfrm>
        </p:spPr>
        <p:txBody>
          <a:bodyPr/>
          <a:lstStyle/>
          <a:p>
            <a:r>
              <a:rPr lang="en-US" dirty="0" smtClean="0"/>
              <a:t>Sample Scaled Coordinates</a:t>
            </a:r>
            <a:endParaRPr lang="en-US" dirty="0"/>
          </a:p>
        </p:txBody>
      </p:sp>
      <p:sp>
        <p:nvSpPr>
          <p:cNvPr id="6" name="TextBox 5"/>
          <p:cNvSpPr txBox="1"/>
          <p:nvPr/>
        </p:nvSpPr>
        <p:spPr>
          <a:xfrm>
            <a:off x="3152775" y="7773987"/>
            <a:ext cx="6285226" cy="531480"/>
          </a:xfrm>
          <a:prstGeom prst="rect">
            <a:avLst/>
          </a:prstGeom>
          <a:noFill/>
        </p:spPr>
        <p:txBody>
          <a:bodyPr wrap="none" lIns="130101" tIns="65050" rIns="130101" bIns="65050" rtlCol="0">
            <a:spAutoFit/>
          </a:bodyPr>
          <a:lstStyle/>
          <a:p>
            <a:r>
              <a:rPr lang="en-US" dirty="0" smtClean="0"/>
              <a:t>Using Combined Scale Factor  =  0.9996</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58" y="1001696"/>
            <a:ext cx="11710035" cy="1133491"/>
          </a:xfrm>
        </p:spPr>
        <p:txBody>
          <a:bodyPr/>
          <a:lstStyle/>
          <a:p>
            <a:r>
              <a:rPr lang="en-US" dirty="0" smtClean="0"/>
              <a:t>Problems with Project Systems</a:t>
            </a:r>
            <a:endParaRPr lang="en-US" dirty="0"/>
          </a:p>
        </p:txBody>
      </p:sp>
      <p:sp>
        <p:nvSpPr>
          <p:cNvPr id="3" name="Content Placeholder 2"/>
          <p:cNvSpPr>
            <a:spLocks noGrp="1"/>
          </p:cNvSpPr>
          <p:nvPr>
            <p:ph idx="1"/>
          </p:nvPr>
        </p:nvSpPr>
        <p:spPr>
          <a:xfrm>
            <a:off x="593725" y="2439987"/>
            <a:ext cx="11761788" cy="6019800"/>
          </a:xfrm>
        </p:spPr>
        <p:txBody>
          <a:bodyPr/>
          <a:lstStyle/>
          <a:p>
            <a:pPr>
              <a:spcBef>
                <a:spcPts val="2400"/>
              </a:spcBef>
            </a:pPr>
            <a:r>
              <a:rPr lang="en-US" dirty="0" smtClean="0"/>
              <a:t>No unique way to define a Project System</a:t>
            </a:r>
          </a:p>
          <a:p>
            <a:pPr>
              <a:spcBef>
                <a:spcPts val="2400"/>
              </a:spcBef>
            </a:pPr>
            <a:r>
              <a:rPr lang="en-US" dirty="0" smtClean="0"/>
              <a:t>Depending on how the system is setup, it may be easy to mix up coordinates (e.g. coordinates may be confused with State Plane Coordinates)</a:t>
            </a:r>
          </a:p>
          <a:p>
            <a:pPr>
              <a:spcBef>
                <a:spcPts val="2400"/>
              </a:spcBef>
            </a:pPr>
            <a:r>
              <a:rPr lang="en-US" dirty="0" smtClean="0"/>
              <a:t>Does not reduce the linear distortion</a:t>
            </a:r>
          </a:p>
          <a:p>
            <a:pPr>
              <a:spcBef>
                <a:spcPts val="2400"/>
              </a:spcBef>
            </a:pPr>
            <a:r>
              <a:rPr lang="en-US" dirty="0" smtClean="0"/>
              <a:t>Coordinate conversions have error that increases rapidly with distance from the Base Point</a:t>
            </a:r>
          </a:p>
          <a:p>
            <a:pPr>
              <a:spcBef>
                <a:spcPts val="2400"/>
              </a:spcBef>
            </a:pPr>
            <a:r>
              <a:rPr lang="en-US" dirty="0" smtClean="0"/>
              <a:t>Transformation Tab is only available in Civil 3D, and settings are ignored by Map commands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382587"/>
            <a:ext cx="11710035" cy="904891"/>
          </a:xfrm>
        </p:spPr>
        <p:txBody>
          <a:bodyPr/>
          <a:lstStyle/>
          <a:p>
            <a:r>
              <a:rPr lang="en-US" dirty="0" smtClean="0"/>
              <a:t>Example of a Problem</a:t>
            </a:r>
            <a:endParaRPr lang="en-US" dirty="0"/>
          </a:p>
        </p:txBody>
      </p:sp>
      <p:sp>
        <p:nvSpPr>
          <p:cNvPr id="3" name="Content Placeholder 2"/>
          <p:cNvSpPr>
            <a:spLocks noGrp="1"/>
          </p:cNvSpPr>
          <p:nvPr>
            <p:ph idx="1"/>
          </p:nvPr>
        </p:nvSpPr>
        <p:spPr>
          <a:xfrm>
            <a:off x="593725" y="1449387"/>
            <a:ext cx="11761788" cy="5943600"/>
          </a:xfrm>
        </p:spPr>
        <p:txBody>
          <a:bodyPr/>
          <a:lstStyle/>
          <a:p>
            <a:pPr>
              <a:spcBef>
                <a:spcPts val="2400"/>
              </a:spcBef>
            </a:pPr>
            <a:r>
              <a:rPr lang="en-US" sz="2800" dirty="0" smtClean="0"/>
              <a:t>Company A performed Survey A on a Project System scaled from the State Plane grid (e.g., a “Modified State Plane” system)</a:t>
            </a:r>
          </a:p>
          <a:p>
            <a:pPr>
              <a:spcBef>
                <a:spcPts val="2400"/>
              </a:spcBef>
            </a:pPr>
            <a:r>
              <a:rPr lang="en-US" sz="2800" dirty="0" smtClean="0"/>
              <a:t>Company B performed Survey B using actual State Plane (survey performed “on the grid”)</a:t>
            </a:r>
          </a:p>
          <a:p>
            <a:pPr>
              <a:spcBef>
                <a:spcPts val="2400"/>
              </a:spcBef>
            </a:pPr>
            <a:r>
              <a:rPr lang="en-US" sz="2800" dirty="0" smtClean="0"/>
              <a:t>Company C performed Survey C using a completely different Project System (also scaled from State Plane, but using a different base point than Survey A)</a:t>
            </a:r>
          </a:p>
          <a:p>
            <a:pPr>
              <a:spcBef>
                <a:spcPts val="2400"/>
              </a:spcBef>
            </a:pPr>
            <a:r>
              <a:rPr lang="en-US" sz="2800" dirty="0" smtClean="0"/>
              <a:t>Company C combined all Surveys into one, not realizing they were using different coordinate systems, and then did their design</a:t>
            </a:r>
          </a:p>
          <a:p>
            <a:pPr>
              <a:spcBef>
                <a:spcPts val="2400"/>
              </a:spcBef>
            </a:pPr>
            <a:r>
              <a:rPr lang="en-US" sz="2800" dirty="0" smtClean="0"/>
              <a:t>Power plant site grading was done 400’x600’ in the wrong place!</a:t>
            </a:r>
            <a:endParaRPr lang="en-US" sz="2800" dirty="0"/>
          </a:p>
        </p:txBody>
      </p:sp>
      <p:sp>
        <p:nvSpPr>
          <p:cNvPr id="4" name="TextBox 3"/>
          <p:cNvSpPr txBox="1"/>
          <p:nvPr/>
        </p:nvSpPr>
        <p:spPr>
          <a:xfrm>
            <a:off x="2466975" y="7316787"/>
            <a:ext cx="6766596" cy="1384995"/>
          </a:xfrm>
          <a:prstGeom prst="rect">
            <a:avLst/>
          </a:prstGeom>
          <a:noFill/>
        </p:spPr>
        <p:txBody>
          <a:bodyPr wrap="none" rtlCol="0">
            <a:spAutoFit/>
          </a:bodyPr>
          <a:lstStyle/>
          <a:p>
            <a:pPr>
              <a:spcAft>
                <a:spcPts val="2400"/>
              </a:spcAft>
            </a:pPr>
            <a:r>
              <a:rPr lang="en-US" sz="3200" dirty="0" smtClean="0">
                <a:solidFill>
                  <a:schemeClr val="accent2"/>
                </a:solidFill>
              </a:rPr>
              <a:t>This is not a hypothetical example…</a:t>
            </a:r>
          </a:p>
          <a:p>
            <a:pPr indent="1255713">
              <a:spcAft>
                <a:spcPts val="2400"/>
              </a:spcAft>
            </a:pPr>
            <a:r>
              <a:rPr lang="en-US" sz="3200" dirty="0" smtClean="0">
                <a:solidFill>
                  <a:schemeClr val="accent2"/>
                </a:solidFill>
              </a:rPr>
              <a:t>…It really happened!!!</a:t>
            </a:r>
            <a:endParaRPr lang="en-US" sz="3200" dirty="0">
              <a:solidFill>
                <a:schemeClr val="accent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375" y="763587"/>
            <a:ext cx="11172241" cy="1951355"/>
          </a:xfrm>
        </p:spPr>
        <p:txBody>
          <a:bodyPr/>
          <a:lstStyle/>
          <a:p>
            <a:r>
              <a:rPr lang="en-US" sz="6600" dirty="0" smtClean="0">
                <a:solidFill>
                  <a:schemeClr val="accent1"/>
                </a:solidFill>
              </a:rPr>
              <a:t>An Alternate Approach:</a:t>
            </a:r>
            <a:br>
              <a:rPr lang="en-US" sz="6600" dirty="0" smtClean="0">
                <a:solidFill>
                  <a:schemeClr val="accent1"/>
                </a:solidFill>
              </a:rPr>
            </a:br>
            <a:r>
              <a:rPr lang="en-US" sz="6600" dirty="0" smtClean="0">
                <a:solidFill>
                  <a:schemeClr val="accent1"/>
                </a:solidFill>
              </a:rPr>
              <a:t>Low Distortion Projections</a:t>
            </a:r>
            <a:endParaRPr lang="en-US" sz="6600" dirty="0">
              <a:solidFill>
                <a:schemeClr val="accent1"/>
              </a:solidFill>
            </a:endParaRPr>
          </a:p>
        </p:txBody>
      </p:sp>
      <p:sp>
        <p:nvSpPr>
          <p:cNvPr id="6" name="Text Placeholder 5"/>
          <p:cNvSpPr>
            <a:spLocks noGrp="1"/>
          </p:cNvSpPr>
          <p:nvPr>
            <p:ph type="body" idx="1"/>
          </p:nvPr>
        </p:nvSpPr>
        <p:spPr>
          <a:xfrm>
            <a:off x="714375" y="3278187"/>
            <a:ext cx="11059478" cy="5517056"/>
          </a:xfrm>
        </p:spPr>
        <p:txBody>
          <a:bodyPr>
            <a:normAutofit/>
          </a:bodyPr>
          <a:lstStyle/>
          <a:p>
            <a:pPr marL="322994" indent="-322994">
              <a:spcBef>
                <a:spcPts val="854"/>
              </a:spcBef>
              <a:spcAft>
                <a:spcPts val="1707"/>
              </a:spcAft>
              <a:buFont typeface="Arial" pitchFamily="34" charset="0"/>
              <a:buChar char="•"/>
            </a:pPr>
            <a:r>
              <a:rPr lang="en-US" sz="3400" dirty="0" smtClean="0"/>
              <a:t>We define a new projection just for our site of interest, often called a “Low Distortion Projection” (LDP)</a:t>
            </a:r>
          </a:p>
          <a:p>
            <a:pPr marL="322994" indent="-322994">
              <a:spcBef>
                <a:spcPts val="854"/>
              </a:spcBef>
              <a:spcAft>
                <a:spcPts val="1707"/>
              </a:spcAft>
              <a:buFont typeface="Arial" pitchFamily="34" charset="0"/>
              <a:buChar char="•"/>
            </a:pPr>
            <a:r>
              <a:rPr lang="en-US" sz="3400" dirty="0" smtClean="0"/>
              <a:t>The LDP is defined in such a way that both grid and elevation scale factors are insignificant for our Project Area, and can be ignored for most purposes without introducing appreciable error</a:t>
            </a:r>
          </a:p>
          <a:p>
            <a:pPr marL="322994" indent="-322994">
              <a:spcBef>
                <a:spcPts val="854"/>
              </a:spcBef>
              <a:spcAft>
                <a:spcPts val="1707"/>
              </a:spcAft>
              <a:buFont typeface="Arial" pitchFamily="34" charset="0"/>
              <a:buChar char="•"/>
            </a:pPr>
            <a:r>
              <a:rPr lang="en-US" sz="3400" dirty="0" smtClean="0"/>
              <a:t>We define a new Coordinate Grid, using our LDP as the basis</a:t>
            </a:r>
          </a:p>
          <a:p>
            <a:pPr>
              <a:spcBef>
                <a:spcPts val="854"/>
              </a:spcBef>
              <a:spcAft>
                <a:spcPts val="1707"/>
              </a:spcAft>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Coordinate System</a:t>
            </a:r>
            <a:endParaRPr lang="en-US" dirty="0"/>
          </a:p>
        </p:txBody>
      </p:sp>
      <p:sp>
        <p:nvSpPr>
          <p:cNvPr id="3" name="Content Placeholder 2"/>
          <p:cNvSpPr>
            <a:spLocks noGrp="1"/>
          </p:cNvSpPr>
          <p:nvPr>
            <p:ph idx="1"/>
          </p:nvPr>
        </p:nvSpPr>
        <p:spPr>
          <a:xfrm>
            <a:off x="561975" y="1906587"/>
            <a:ext cx="11761788" cy="6699250"/>
          </a:xfrm>
        </p:spPr>
        <p:txBody>
          <a:bodyPr/>
          <a:lstStyle/>
          <a:p>
            <a:r>
              <a:rPr lang="en-US" dirty="0" smtClean="0"/>
              <a:t>Also called a “Ground” System.</a:t>
            </a:r>
          </a:p>
          <a:p>
            <a:r>
              <a:rPr lang="en-US" dirty="0" smtClean="0"/>
              <a:t>Simple grid on a flat plane.</a:t>
            </a:r>
          </a:p>
          <a:p>
            <a:r>
              <a:rPr lang="en-US" dirty="0" smtClean="0"/>
              <a:t>Only accurate at the point where the grid plane touches the ground surface.</a:t>
            </a:r>
          </a:p>
          <a:p>
            <a:r>
              <a:rPr lang="en-US" dirty="0" smtClean="0"/>
              <a:t>Accuracy rapidly decreases with distance from base point.</a:t>
            </a:r>
          </a:p>
        </p:txBody>
      </p:sp>
      <p:sp>
        <p:nvSpPr>
          <p:cNvPr id="7" name="Line Callout 2 6"/>
          <p:cNvSpPr/>
          <p:nvPr/>
        </p:nvSpPr>
        <p:spPr>
          <a:xfrm>
            <a:off x="7343775" y="5183187"/>
            <a:ext cx="3903345" cy="871606"/>
          </a:xfrm>
          <a:prstGeom prst="borderCallout2">
            <a:avLst>
              <a:gd name="adj1" fmla="val 51111"/>
              <a:gd name="adj2" fmla="val -642"/>
              <a:gd name="adj3" fmla="val 51111"/>
              <a:gd name="adj4" fmla="val -10250"/>
              <a:gd name="adj5" fmla="val 167823"/>
              <a:gd name="adj6" fmla="val -47628"/>
            </a:avLst>
          </a:prstGeom>
          <a:noFill/>
          <a:ln>
            <a:solidFill>
              <a:schemeClr val="accent4"/>
            </a:solidFill>
            <a:tailEnd type="diamo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Single point of accuracy.</a:t>
            </a:r>
            <a:endParaRPr lang="en-US" dirty="0">
              <a:solidFill>
                <a:schemeClr val="accent4"/>
              </a:solidFill>
            </a:endParaRPr>
          </a:p>
        </p:txBody>
      </p:sp>
      <p:pic>
        <p:nvPicPr>
          <p:cNvPr id="10" name="Picture 9" descr="projections_flatplane.png"/>
          <p:cNvPicPr>
            <a:picLocks noChangeAspect="1"/>
          </p:cNvPicPr>
          <p:nvPr/>
        </p:nvPicPr>
        <p:blipFill>
          <a:blip r:embed="rId2" cstate="print"/>
          <a:stretch>
            <a:fillRect/>
          </a:stretch>
        </p:blipFill>
        <p:spPr>
          <a:xfrm>
            <a:off x="2390775" y="6326187"/>
            <a:ext cx="6151397" cy="244470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534987"/>
            <a:ext cx="11762080" cy="914400"/>
          </a:xfrm>
        </p:spPr>
        <p:txBody>
          <a:bodyPr/>
          <a:lstStyle/>
          <a:p>
            <a:r>
              <a:rPr lang="en-US" dirty="0" smtClean="0"/>
              <a:t>Low Distortion Projections</a:t>
            </a:r>
            <a:endParaRPr lang="en-US" dirty="0"/>
          </a:p>
        </p:txBody>
      </p:sp>
      <p:sp>
        <p:nvSpPr>
          <p:cNvPr id="4" name="Arc 3"/>
          <p:cNvSpPr/>
          <p:nvPr/>
        </p:nvSpPr>
        <p:spPr>
          <a:xfrm>
            <a:off x="-145137" y="5789491"/>
            <a:ext cx="13986986" cy="8889506"/>
          </a:xfrm>
          <a:prstGeom prst="arc">
            <a:avLst>
              <a:gd name="adj1" fmla="val 12663604"/>
              <a:gd name="adj2" fmla="val 19733155"/>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sp>
        <p:nvSpPr>
          <p:cNvPr id="6" name="Line Callout 1 5"/>
          <p:cNvSpPr/>
          <p:nvPr/>
        </p:nvSpPr>
        <p:spPr>
          <a:xfrm>
            <a:off x="8962667" y="6981985"/>
            <a:ext cx="1517968" cy="542043"/>
          </a:xfrm>
          <a:prstGeom prst="borderCallout1">
            <a:avLst>
              <a:gd name="adj1" fmla="val 51250"/>
              <a:gd name="adj2" fmla="val 98810"/>
              <a:gd name="adj3" fmla="val -55632"/>
              <a:gd name="adj4" fmla="val 13364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5"/>
                </a:solidFill>
              </a:rPr>
              <a:t>Ellipsoid</a:t>
            </a:r>
            <a:endParaRPr lang="en-US" dirty="0">
              <a:solidFill>
                <a:schemeClr val="accent5"/>
              </a:solidFill>
            </a:endParaRPr>
          </a:p>
        </p:txBody>
      </p:sp>
      <p:sp>
        <p:nvSpPr>
          <p:cNvPr id="8" name="Line Callout 1 7"/>
          <p:cNvSpPr/>
          <p:nvPr/>
        </p:nvSpPr>
        <p:spPr>
          <a:xfrm>
            <a:off x="10391775" y="3430587"/>
            <a:ext cx="1517968" cy="758860"/>
          </a:xfrm>
          <a:prstGeom prst="borderCallout1">
            <a:avLst>
              <a:gd name="adj1" fmla="val 47177"/>
              <a:gd name="adj2" fmla="val -1300"/>
              <a:gd name="adj3" fmla="val 130488"/>
              <a:gd name="adj4" fmla="val -40004"/>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5"/>
                </a:solidFill>
              </a:rPr>
              <a:t>Ground Surface</a:t>
            </a:r>
            <a:endParaRPr lang="en-US" dirty="0">
              <a:solidFill>
                <a:schemeClr val="accent5"/>
              </a:solidFill>
            </a:endParaRPr>
          </a:p>
        </p:txBody>
      </p:sp>
      <p:cxnSp>
        <p:nvCxnSpPr>
          <p:cNvPr id="11" name="Straight Connector 10"/>
          <p:cNvCxnSpPr/>
          <p:nvPr/>
        </p:nvCxnSpPr>
        <p:spPr>
          <a:xfrm rot="16200000" flipV="1">
            <a:off x="4083883" y="6006299"/>
            <a:ext cx="4878388" cy="108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764481" y="5843651"/>
            <a:ext cx="4769979" cy="542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085975" y="5564187"/>
            <a:ext cx="7806690" cy="3252258"/>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067175" y="4190979"/>
            <a:ext cx="6400800" cy="1068408"/>
          </a:xfrm>
          <a:custGeom>
            <a:avLst/>
            <a:gdLst>
              <a:gd name="connsiteX0" fmla="*/ 0 w 4806892"/>
              <a:gd name="connsiteY0" fmla="*/ 314587 h 314587"/>
              <a:gd name="connsiteX1" fmla="*/ 771787 w 4806892"/>
              <a:gd name="connsiteY1" fmla="*/ 12583 h 314587"/>
              <a:gd name="connsiteX2" fmla="*/ 1870745 w 4806892"/>
              <a:gd name="connsiteY2" fmla="*/ 239086 h 314587"/>
              <a:gd name="connsiteX3" fmla="*/ 2936147 w 4806892"/>
              <a:gd name="connsiteY3" fmla="*/ 79695 h 314587"/>
              <a:gd name="connsiteX4" fmla="*/ 3640822 w 4806892"/>
              <a:gd name="connsiteY4" fmla="*/ 239086 h 314587"/>
              <a:gd name="connsiteX5" fmla="*/ 4060272 w 4806892"/>
              <a:gd name="connsiteY5" fmla="*/ 113251 h 314587"/>
              <a:gd name="connsiteX6" fmla="*/ 4806892 w 4806892"/>
              <a:gd name="connsiteY6" fmla="*/ 188752 h 314587"/>
              <a:gd name="connsiteX0" fmla="*/ 0 w 4806892"/>
              <a:gd name="connsiteY0" fmla="*/ 314587 h 314587"/>
              <a:gd name="connsiteX1" fmla="*/ 771787 w 4806892"/>
              <a:gd name="connsiteY1" fmla="*/ 12583 h 314587"/>
              <a:gd name="connsiteX2" fmla="*/ 1870745 w 4806892"/>
              <a:gd name="connsiteY2" fmla="*/ 239086 h 314587"/>
              <a:gd name="connsiteX3" fmla="*/ 2936147 w 4806892"/>
              <a:gd name="connsiteY3" fmla="*/ 79695 h 314587"/>
              <a:gd name="connsiteX4" fmla="*/ 3640822 w 4806892"/>
              <a:gd name="connsiteY4" fmla="*/ 239086 h 314587"/>
              <a:gd name="connsiteX5" fmla="*/ 4256015 w 4806892"/>
              <a:gd name="connsiteY5" fmla="*/ 78297 h 314587"/>
              <a:gd name="connsiteX6" fmla="*/ 4806892 w 4806892"/>
              <a:gd name="connsiteY6" fmla="*/ 188752 h 314587"/>
              <a:gd name="connsiteX0" fmla="*/ 0 w 4806892"/>
              <a:gd name="connsiteY0" fmla="*/ 314587 h 314587"/>
              <a:gd name="connsiteX1" fmla="*/ 771787 w 4806892"/>
              <a:gd name="connsiteY1" fmla="*/ 12583 h 314587"/>
              <a:gd name="connsiteX2" fmla="*/ 1870745 w 4806892"/>
              <a:gd name="connsiteY2" fmla="*/ 239086 h 314587"/>
              <a:gd name="connsiteX3" fmla="*/ 2655815 w 4806892"/>
              <a:gd name="connsiteY3" fmla="*/ 78297 h 314587"/>
              <a:gd name="connsiteX4" fmla="*/ 3640822 w 4806892"/>
              <a:gd name="connsiteY4" fmla="*/ 239086 h 314587"/>
              <a:gd name="connsiteX5" fmla="*/ 4256015 w 4806892"/>
              <a:gd name="connsiteY5" fmla="*/ 78297 h 314587"/>
              <a:gd name="connsiteX6" fmla="*/ 4806892 w 4806892"/>
              <a:gd name="connsiteY6" fmla="*/ 188752 h 314587"/>
              <a:gd name="connsiteX0" fmla="*/ 0 w 4806892"/>
              <a:gd name="connsiteY0" fmla="*/ 314587 h 314587"/>
              <a:gd name="connsiteX1" fmla="*/ 771787 w 4806892"/>
              <a:gd name="connsiteY1" fmla="*/ 12583 h 314587"/>
              <a:gd name="connsiteX2" fmla="*/ 1870745 w 4806892"/>
              <a:gd name="connsiteY2" fmla="*/ 239086 h 314587"/>
              <a:gd name="connsiteX3" fmla="*/ 2655815 w 4806892"/>
              <a:gd name="connsiteY3" fmla="*/ 78297 h 314587"/>
              <a:gd name="connsiteX4" fmla="*/ 3494015 w 4806892"/>
              <a:gd name="connsiteY4" fmla="*/ 230697 h 314587"/>
              <a:gd name="connsiteX5" fmla="*/ 4256015 w 4806892"/>
              <a:gd name="connsiteY5" fmla="*/ 78297 h 314587"/>
              <a:gd name="connsiteX6" fmla="*/ 4806892 w 4806892"/>
              <a:gd name="connsiteY6" fmla="*/ 188752 h 314587"/>
              <a:gd name="connsiteX0" fmla="*/ 0 w 4753340"/>
              <a:gd name="connsiteY0" fmla="*/ 697420 h 697420"/>
              <a:gd name="connsiteX1" fmla="*/ 718235 w 4753340"/>
              <a:gd name="connsiteY1" fmla="*/ 67274 h 697420"/>
              <a:gd name="connsiteX2" fmla="*/ 1817193 w 4753340"/>
              <a:gd name="connsiteY2" fmla="*/ 293777 h 697420"/>
              <a:gd name="connsiteX3" fmla="*/ 2602263 w 4753340"/>
              <a:gd name="connsiteY3" fmla="*/ 132988 h 697420"/>
              <a:gd name="connsiteX4" fmla="*/ 3440463 w 4753340"/>
              <a:gd name="connsiteY4" fmla="*/ 285388 h 697420"/>
              <a:gd name="connsiteX5" fmla="*/ 4202463 w 4753340"/>
              <a:gd name="connsiteY5" fmla="*/ 132988 h 697420"/>
              <a:gd name="connsiteX6" fmla="*/ 4753340 w 4753340"/>
              <a:gd name="connsiteY6" fmla="*/ 243443 h 697420"/>
              <a:gd name="connsiteX0" fmla="*/ 0 w 4753340"/>
              <a:gd name="connsiteY0" fmla="*/ 697420 h 697420"/>
              <a:gd name="connsiteX1" fmla="*/ 718235 w 4753340"/>
              <a:gd name="connsiteY1" fmla="*/ 67274 h 697420"/>
              <a:gd name="connsiteX2" fmla="*/ 1817193 w 4753340"/>
              <a:gd name="connsiteY2" fmla="*/ 293777 h 697420"/>
              <a:gd name="connsiteX3" fmla="*/ 2602263 w 4753340"/>
              <a:gd name="connsiteY3" fmla="*/ 132988 h 697420"/>
              <a:gd name="connsiteX4" fmla="*/ 3440463 w 4753340"/>
              <a:gd name="connsiteY4" fmla="*/ 285388 h 697420"/>
              <a:gd name="connsiteX5" fmla="*/ 4016398 w 4753340"/>
              <a:gd name="connsiteY5" fmla="*/ 161813 h 697420"/>
              <a:gd name="connsiteX6" fmla="*/ 4753340 w 4753340"/>
              <a:gd name="connsiteY6" fmla="*/ 243443 h 697420"/>
              <a:gd name="connsiteX0" fmla="*/ 0 w 4753340"/>
              <a:gd name="connsiteY0" fmla="*/ 697420 h 697420"/>
              <a:gd name="connsiteX1" fmla="*/ 718235 w 4753340"/>
              <a:gd name="connsiteY1" fmla="*/ 67274 h 697420"/>
              <a:gd name="connsiteX2" fmla="*/ 1817193 w 4753340"/>
              <a:gd name="connsiteY2" fmla="*/ 293777 h 697420"/>
              <a:gd name="connsiteX3" fmla="*/ 2602263 w 4753340"/>
              <a:gd name="connsiteY3" fmla="*/ 132988 h 697420"/>
              <a:gd name="connsiteX4" fmla="*/ 3373774 w 4753340"/>
              <a:gd name="connsiteY4" fmla="*/ 536738 h 697420"/>
              <a:gd name="connsiteX5" fmla="*/ 4016398 w 4753340"/>
              <a:gd name="connsiteY5" fmla="*/ 161813 h 697420"/>
              <a:gd name="connsiteX6" fmla="*/ 4753340 w 4753340"/>
              <a:gd name="connsiteY6" fmla="*/ 243443 h 697420"/>
              <a:gd name="connsiteX0" fmla="*/ 0 w 4753340"/>
              <a:gd name="connsiteY0" fmla="*/ 697420 h 697420"/>
              <a:gd name="connsiteX1" fmla="*/ 718235 w 4753340"/>
              <a:gd name="connsiteY1" fmla="*/ 67274 h 697420"/>
              <a:gd name="connsiteX2" fmla="*/ 1817193 w 4753340"/>
              <a:gd name="connsiteY2" fmla="*/ 293777 h 697420"/>
              <a:gd name="connsiteX3" fmla="*/ 2602263 w 4753340"/>
              <a:gd name="connsiteY3" fmla="*/ 132988 h 697420"/>
              <a:gd name="connsiteX4" fmla="*/ 3266670 w 4753340"/>
              <a:gd name="connsiteY4" fmla="*/ 376056 h 697420"/>
              <a:gd name="connsiteX5" fmla="*/ 4016398 w 4753340"/>
              <a:gd name="connsiteY5" fmla="*/ 161813 h 697420"/>
              <a:gd name="connsiteX6" fmla="*/ 4753340 w 4753340"/>
              <a:gd name="connsiteY6" fmla="*/ 243443 h 697420"/>
              <a:gd name="connsiteX0" fmla="*/ 0 w 4498366"/>
              <a:gd name="connsiteY0" fmla="*/ 697420 h 697420"/>
              <a:gd name="connsiteX1" fmla="*/ 718235 w 4498366"/>
              <a:gd name="connsiteY1" fmla="*/ 67274 h 697420"/>
              <a:gd name="connsiteX2" fmla="*/ 1817193 w 4498366"/>
              <a:gd name="connsiteY2" fmla="*/ 293777 h 697420"/>
              <a:gd name="connsiteX3" fmla="*/ 2602263 w 4498366"/>
              <a:gd name="connsiteY3" fmla="*/ 132988 h 697420"/>
              <a:gd name="connsiteX4" fmla="*/ 3266670 w 4498366"/>
              <a:gd name="connsiteY4" fmla="*/ 376056 h 697420"/>
              <a:gd name="connsiteX5" fmla="*/ 4016398 w 4498366"/>
              <a:gd name="connsiteY5" fmla="*/ 161813 h 697420"/>
              <a:gd name="connsiteX6" fmla="*/ 4498366 w 4498366"/>
              <a:gd name="connsiteY6" fmla="*/ 483177 h 697420"/>
              <a:gd name="connsiteX0" fmla="*/ 0 w 4498366"/>
              <a:gd name="connsiteY0" fmla="*/ 697420 h 750981"/>
              <a:gd name="connsiteX1" fmla="*/ 718235 w 4498366"/>
              <a:gd name="connsiteY1" fmla="*/ 67274 h 750981"/>
              <a:gd name="connsiteX2" fmla="*/ 1817193 w 4498366"/>
              <a:gd name="connsiteY2" fmla="*/ 293777 h 750981"/>
              <a:gd name="connsiteX3" fmla="*/ 2602263 w 4498366"/>
              <a:gd name="connsiteY3" fmla="*/ 132988 h 750981"/>
              <a:gd name="connsiteX4" fmla="*/ 3266670 w 4498366"/>
              <a:gd name="connsiteY4" fmla="*/ 376056 h 750981"/>
              <a:gd name="connsiteX5" fmla="*/ 4016398 w 4498366"/>
              <a:gd name="connsiteY5" fmla="*/ 161813 h 750981"/>
              <a:gd name="connsiteX6" fmla="*/ 4498366 w 4498366"/>
              <a:gd name="connsiteY6" fmla="*/ 750981 h 75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8366" h="750981">
                <a:moveTo>
                  <a:pt x="0" y="697420"/>
                </a:moveTo>
                <a:cubicBezTo>
                  <a:pt x="229998" y="552710"/>
                  <a:pt x="415370" y="134548"/>
                  <a:pt x="718235" y="67274"/>
                </a:cubicBezTo>
                <a:cubicBezTo>
                  <a:pt x="1021100" y="0"/>
                  <a:pt x="1503188" y="282825"/>
                  <a:pt x="1817193" y="293777"/>
                </a:cubicBezTo>
                <a:cubicBezTo>
                  <a:pt x="2131198" y="304729"/>
                  <a:pt x="2360684" y="119275"/>
                  <a:pt x="2602263" y="132988"/>
                </a:cubicBezTo>
                <a:cubicBezTo>
                  <a:pt x="2843842" y="146701"/>
                  <a:pt x="3030981" y="371252"/>
                  <a:pt x="3266670" y="376056"/>
                </a:cubicBezTo>
                <a:cubicBezTo>
                  <a:pt x="3502359" y="380860"/>
                  <a:pt x="3811115" y="99326"/>
                  <a:pt x="4016398" y="161813"/>
                </a:cubicBezTo>
                <a:cubicBezTo>
                  <a:pt x="4221681" y="224300"/>
                  <a:pt x="4361346" y="682471"/>
                  <a:pt x="4498366" y="750981"/>
                </a:cubicBez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sp>
        <p:nvSpPr>
          <p:cNvPr id="14" name="Line Callout 1 13"/>
          <p:cNvSpPr/>
          <p:nvPr/>
        </p:nvSpPr>
        <p:spPr>
          <a:xfrm>
            <a:off x="3305175" y="6554787"/>
            <a:ext cx="1537295" cy="990599"/>
          </a:xfrm>
          <a:prstGeom prst="borderCallout1">
            <a:avLst>
              <a:gd name="adj1" fmla="val 50327"/>
              <a:gd name="adj2" fmla="val 101121"/>
              <a:gd name="adj3" fmla="val 91160"/>
              <a:gd name="adj4" fmla="val 130914"/>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5"/>
                </a:solidFill>
              </a:rPr>
              <a:t>Grid Surface</a:t>
            </a:r>
            <a:endParaRPr lang="en-US" dirty="0">
              <a:solidFill>
                <a:schemeClr val="accent5"/>
              </a:solidFill>
            </a:endParaRPr>
          </a:p>
        </p:txBody>
      </p:sp>
      <p:cxnSp>
        <p:nvCxnSpPr>
          <p:cNvPr id="18" name="Straight Connector 17"/>
          <p:cNvCxnSpPr/>
          <p:nvPr/>
        </p:nvCxnSpPr>
        <p:spPr>
          <a:xfrm flipV="1">
            <a:off x="1264404" y="3838136"/>
            <a:ext cx="7806690" cy="3252258"/>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Line Callout 1 18"/>
          <p:cNvSpPr/>
          <p:nvPr/>
        </p:nvSpPr>
        <p:spPr>
          <a:xfrm>
            <a:off x="1019175" y="4192587"/>
            <a:ext cx="1951673" cy="1300903"/>
          </a:xfrm>
          <a:prstGeom prst="borderCallout1">
            <a:avLst>
              <a:gd name="adj1" fmla="val 49042"/>
              <a:gd name="adj2" fmla="val 100510"/>
              <a:gd name="adj3" fmla="val 136238"/>
              <a:gd name="adj4" fmla="val 148511"/>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5"/>
                </a:solidFill>
              </a:rPr>
              <a:t>“Scaled” Projection Surface</a:t>
            </a:r>
            <a:endParaRPr lang="en-US" dirty="0">
              <a:solidFill>
                <a:schemeClr val="accent5"/>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534987"/>
            <a:ext cx="11762080" cy="914400"/>
          </a:xfrm>
        </p:spPr>
        <p:txBody>
          <a:bodyPr/>
          <a:lstStyle/>
          <a:p>
            <a:r>
              <a:rPr lang="en-US" dirty="0" smtClean="0"/>
              <a:t>Low Distortion Projections</a:t>
            </a:r>
            <a:endParaRPr lang="en-US" dirty="0"/>
          </a:p>
        </p:txBody>
      </p:sp>
      <p:sp>
        <p:nvSpPr>
          <p:cNvPr id="4" name="Arc 3"/>
          <p:cNvSpPr/>
          <p:nvPr/>
        </p:nvSpPr>
        <p:spPr>
          <a:xfrm>
            <a:off x="-145137" y="5789491"/>
            <a:ext cx="13986986" cy="8889506"/>
          </a:xfrm>
          <a:prstGeom prst="arc">
            <a:avLst>
              <a:gd name="adj1" fmla="val 12663604"/>
              <a:gd name="adj2" fmla="val 19733155"/>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sp>
        <p:nvSpPr>
          <p:cNvPr id="6" name="Line Callout 1 5"/>
          <p:cNvSpPr/>
          <p:nvPr/>
        </p:nvSpPr>
        <p:spPr>
          <a:xfrm>
            <a:off x="8962667" y="6981985"/>
            <a:ext cx="1517968" cy="542043"/>
          </a:xfrm>
          <a:prstGeom prst="borderCallout1">
            <a:avLst>
              <a:gd name="adj1" fmla="val 51250"/>
              <a:gd name="adj2" fmla="val 98810"/>
              <a:gd name="adj3" fmla="val -55632"/>
              <a:gd name="adj4" fmla="val 13364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5"/>
                </a:solidFill>
              </a:rPr>
              <a:t>Ellipsoid</a:t>
            </a:r>
            <a:endParaRPr lang="en-US" dirty="0">
              <a:solidFill>
                <a:schemeClr val="accent5"/>
              </a:solidFill>
            </a:endParaRPr>
          </a:p>
        </p:txBody>
      </p:sp>
      <p:sp>
        <p:nvSpPr>
          <p:cNvPr id="8" name="Line Callout 1 7"/>
          <p:cNvSpPr/>
          <p:nvPr/>
        </p:nvSpPr>
        <p:spPr>
          <a:xfrm>
            <a:off x="10391775" y="3430587"/>
            <a:ext cx="1517968" cy="758860"/>
          </a:xfrm>
          <a:prstGeom prst="borderCallout1">
            <a:avLst>
              <a:gd name="adj1" fmla="val 47177"/>
              <a:gd name="adj2" fmla="val -1300"/>
              <a:gd name="adj3" fmla="val 130488"/>
              <a:gd name="adj4" fmla="val -40004"/>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5"/>
                </a:solidFill>
              </a:rPr>
              <a:t>Ground Surface</a:t>
            </a:r>
            <a:endParaRPr lang="en-US" dirty="0">
              <a:solidFill>
                <a:schemeClr val="accent5"/>
              </a:solidFill>
            </a:endParaRPr>
          </a:p>
        </p:txBody>
      </p:sp>
      <p:cxnSp>
        <p:nvCxnSpPr>
          <p:cNvPr id="11" name="Straight Connector 10"/>
          <p:cNvCxnSpPr/>
          <p:nvPr/>
        </p:nvCxnSpPr>
        <p:spPr>
          <a:xfrm rot="16200000" flipV="1">
            <a:off x="4083883" y="6006299"/>
            <a:ext cx="4878388" cy="108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764481" y="5843651"/>
            <a:ext cx="4769979" cy="542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085975" y="5564187"/>
            <a:ext cx="7806690" cy="3252258"/>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067175" y="4190979"/>
            <a:ext cx="6400800" cy="1068408"/>
          </a:xfrm>
          <a:custGeom>
            <a:avLst/>
            <a:gdLst>
              <a:gd name="connsiteX0" fmla="*/ 0 w 4806892"/>
              <a:gd name="connsiteY0" fmla="*/ 314587 h 314587"/>
              <a:gd name="connsiteX1" fmla="*/ 771787 w 4806892"/>
              <a:gd name="connsiteY1" fmla="*/ 12583 h 314587"/>
              <a:gd name="connsiteX2" fmla="*/ 1870745 w 4806892"/>
              <a:gd name="connsiteY2" fmla="*/ 239086 h 314587"/>
              <a:gd name="connsiteX3" fmla="*/ 2936147 w 4806892"/>
              <a:gd name="connsiteY3" fmla="*/ 79695 h 314587"/>
              <a:gd name="connsiteX4" fmla="*/ 3640822 w 4806892"/>
              <a:gd name="connsiteY4" fmla="*/ 239086 h 314587"/>
              <a:gd name="connsiteX5" fmla="*/ 4060272 w 4806892"/>
              <a:gd name="connsiteY5" fmla="*/ 113251 h 314587"/>
              <a:gd name="connsiteX6" fmla="*/ 4806892 w 4806892"/>
              <a:gd name="connsiteY6" fmla="*/ 188752 h 314587"/>
              <a:gd name="connsiteX0" fmla="*/ 0 w 4806892"/>
              <a:gd name="connsiteY0" fmla="*/ 314587 h 314587"/>
              <a:gd name="connsiteX1" fmla="*/ 771787 w 4806892"/>
              <a:gd name="connsiteY1" fmla="*/ 12583 h 314587"/>
              <a:gd name="connsiteX2" fmla="*/ 1870745 w 4806892"/>
              <a:gd name="connsiteY2" fmla="*/ 239086 h 314587"/>
              <a:gd name="connsiteX3" fmla="*/ 2936147 w 4806892"/>
              <a:gd name="connsiteY3" fmla="*/ 79695 h 314587"/>
              <a:gd name="connsiteX4" fmla="*/ 3640822 w 4806892"/>
              <a:gd name="connsiteY4" fmla="*/ 239086 h 314587"/>
              <a:gd name="connsiteX5" fmla="*/ 4256015 w 4806892"/>
              <a:gd name="connsiteY5" fmla="*/ 78297 h 314587"/>
              <a:gd name="connsiteX6" fmla="*/ 4806892 w 4806892"/>
              <a:gd name="connsiteY6" fmla="*/ 188752 h 314587"/>
              <a:gd name="connsiteX0" fmla="*/ 0 w 4806892"/>
              <a:gd name="connsiteY0" fmla="*/ 314587 h 314587"/>
              <a:gd name="connsiteX1" fmla="*/ 771787 w 4806892"/>
              <a:gd name="connsiteY1" fmla="*/ 12583 h 314587"/>
              <a:gd name="connsiteX2" fmla="*/ 1870745 w 4806892"/>
              <a:gd name="connsiteY2" fmla="*/ 239086 h 314587"/>
              <a:gd name="connsiteX3" fmla="*/ 2655815 w 4806892"/>
              <a:gd name="connsiteY3" fmla="*/ 78297 h 314587"/>
              <a:gd name="connsiteX4" fmla="*/ 3640822 w 4806892"/>
              <a:gd name="connsiteY4" fmla="*/ 239086 h 314587"/>
              <a:gd name="connsiteX5" fmla="*/ 4256015 w 4806892"/>
              <a:gd name="connsiteY5" fmla="*/ 78297 h 314587"/>
              <a:gd name="connsiteX6" fmla="*/ 4806892 w 4806892"/>
              <a:gd name="connsiteY6" fmla="*/ 188752 h 314587"/>
              <a:gd name="connsiteX0" fmla="*/ 0 w 4806892"/>
              <a:gd name="connsiteY0" fmla="*/ 314587 h 314587"/>
              <a:gd name="connsiteX1" fmla="*/ 771787 w 4806892"/>
              <a:gd name="connsiteY1" fmla="*/ 12583 h 314587"/>
              <a:gd name="connsiteX2" fmla="*/ 1870745 w 4806892"/>
              <a:gd name="connsiteY2" fmla="*/ 239086 h 314587"/>
              <a:gd name="connsiteX3" fmla="*/ 2655815 w 4806892"/>
              <a:gd name="connsiteY3" fmla="*/ 78297 h 314587"/>
              <a:gd name="connsiteX4" fmla="*/ 3494015 w 4806892"/>
              <a:gd name="connsiteY4" fmla="*/ 230697 h 314587"/>
              <a:gd name="connsiteX5" fmla="*/ 4256015 w 4806892"/>
              <a:gd name="connsiteY5" fmla="*/ 78297 h 314587"/>
              <a:gd name="connsiteX6" fmla="*/ 4806892 w 4806892"/>
              <a:gd name="connsiteY6" fmla="*/ 188752 h 314587"/>
              <a:gd name="connsiteX0" fmla="*/ 0 w 4753340"/>
              <a:gd name="connsiteY0" fmla="*/ 697420 h 697420"/>
              <a:gd name="connsiteX1" fmla="*/ 718235 w 4753340"/>
              <a:gd name="connsiteY1" fmla="*/ 67274 h 697420"/>
              <a:gd name="connsiteX2" fmla="*/ 1817193 w 4753340"/>
              <a:gd name="connsiteY2" fmla="*/ 293777 h 697420"/>
              <a:gd name="connsiteX3" fmla="*/ 2602263 w 4753340"/>
              <a:gd name="connsiteY3" fmla="*/ 132988 h 697420"/>
              <a:gd name="connsiteX4" fmla="*/ 3440463 w 4753340"/>
              <a:gd name="connsiteY4" fmla="*/ 285388 h 697420"/>
              <a:gd name="connsiteX5" fmla="*/ 4202463 w 4753340"/>
              <a:gd name="connsiteY5" fmla="*/ 132988 h 697420"/>
              <a:gd name="connsiteX6" fmla="*/ 4753340 w 4753340"/>
              <a:gd name="connsiteY6" fmla="*/ 243443 h 697420"/>
              <a:gd name="connsiteX0" fmla="*/ 0 w 4753340"/>
              <a:gd name="connsiteY0" fmla="*/ 697420 h 697420"/>
              <a:gd name="connsiteX1" fmla="*/ 718235 w 4753340"/>
              <a:gd name="connsiteY1" fmla="*/ 67274 h 697420"/>
              <a:gd name="connsiteX2" fmla="*/ 1817193 w 4753340"/>
              <a:gd name="connsiteY2" fmla="*/ 293777 h 697420"/>
              <a:gd name="connsiteX3" fmla="*/ 2602263 w 4753340"/>
              <a:gd name="connsiteY3" fmla="*/ 132988 h 697420"/>
              <a:gd name="connsiteX4" fmla="*/ 3440463 w 4753340"/>
              <a:gd name="connsiteY4" fmla="*/ 285388 h 697420"/>
              <a:gd name="connsiteX5" fmla="*/ 4016398 w 4753340"/>
              <a:gd name="connsiteY5" fmla="*/ 161813 h 697420"/>
              <a:gd name="connsiteX6" fmla="*/ 4753340 w 4753340"/>
              <a:gd name="connsiteY6" fmla="*/ 243443 h 697420"/>
              <a:gd name="connsiteX0" fmla="*/ 0 w 4753340"/>
              <a:gd name="connsiteY0" fmla="*/ 697420 h 697420"/>
              <a:gd name="connsiteX1" fmla="*/ 718235 w 4753340"/>
              <a:gd name="connsiteY1" fmla="*/ 67274 h 697420"/>
              <a:gd name="connsiteX2" fmla="*/ 1817193 w 4753340"/>
              <a:gd name="connsiteY2" fmla="*/ 293777 h 697420"/>
              <a:gd name="connsiteX3" fmla="*/ 2602263 w 4753340"/>
              <a:gd name="connsiteY3" fmla="*/ 132988 h 697420"/>
              <a:gd name="connsiteX4" fmla="*/ 3373774 w 4753340"/>
              <a:gd name="connsiteY4" fmla="*/ 536738 h 697420"/>
              <a:gd name="connsiteX5" fmla="*/ 4016398 w 4753340"/>
              <a:gd name="connsiteY5" fmla="*/ 161813 h 697420"/>
              <a:gd name="connsiteX6" fmla="*/ 4753340 w 4753340"/>
              <a:gd name="connsiteY6" fmla="*/ 243443 h 697420"/>
              <a:gd name="connsiteX0" fmla="*/ 0 w 4753340"/>
              <a:gd name="connsiteY0" fmla="*/ 697420 h 697420"/>
              <a:gd name="connsiteX1" fmla="*/ 718235 w 4753340"/>
              <a:gd name="connsiteY1" fmla="*/ 67274 h 697420"/>
              <a:gd name="connsiteX2" fmla="*/ 1817193 w 4753340"/>
              <a:gd name="connsiteY2" fmla="*/ 293777 h 697420"/>
              <a:gd name="connsiteX3" fmla="*/ 2602263 w 4753340"/>
              <a:gd name="connsiteY3" fmla="*/ 132988 h 697420"/>
              <a:gd name="connsiteX4" fmla="*/ 3266670 w 4753340"/>
              <a:gd name="connsiteY4" fmla="*/ 376056 h 697420"/>
              <a:gd name="connsiteX5" fmla="*/ 4016398 w 4753340"/>
              <a:gd name="connsiteY5" fmla="*/ 161813 h 697420"/>
              <a:gd name="connsiteX6" fmla="*/ 4753340 w 4753340"/>
              <a:gd name="connsiteY6" fmla="*/ 243443 h 697420"/>
              <a:gd name="connsiteX0" fmla="*/ 0 w 4498366"/>
              <a:gd name="connsiteY0" fmla="*/ 697420 h 697420"/>
              <a:gd name="connsiteX1" fmla="*/ 718235 w 4498366"/>
              <a:gd name="connsiteY1" fmla="*/ 67274 h 697420"/>
              <a:gd name="connsiteX2" fmla="*/ 1817193 w 4498366"/>
              <a:gd name="connsiteY2" fmla="*/ 293777 h 697420"/>
              <a:gd name="connsiteX3" fmla="*/ 2602263 w 4498366"/>
              <a:gd name="connsiteY3" fmla="*/ 132988 h 697420"/>
              <a:gd name="connsiteX4" fmla="*/ 3266670 w 4498366"/>
              <a:gd name="connsiteY4" fmla="*/ 376056 h 697420"/>
              <a:gd name="connsiteX5" fmla="*/ 4016398 w 4498366"/>
              <a:gd name="connsiteY5" fmla="*/ 161813 h 697420"/>
              <a:gd name="connsiteX6" fmla="*/ 4498366 w 4498366"/>
              <a:gd name="connsiteY6" fmla="*/ 483177 h 697420"/>
              <a:gd name="connsiteX0" fmla="*/ 0 w 4498366"/>
              <a:gd name="connsiteY0" fmla="*/ 697420 h 750981"/>
              <a:gd name="connsiteX1" fmla="*/ 718235 w 4498366"/>
              <a:gd name="connsiteY1" fmla="*/ 67274 h 750981"/>
              <a:gd name="connsiteX2" fmla="*/ 1817193 w 4498366"/>
              <a:gd name="connsiteY2" fmla="*/ 293777 h 750981"/>
              <a:gd name="connsiteX3" fmla="*/ 2602263 w 4498366"/>
              <a:gd name="connsiteY3" fmla="*/ 132988 h 750981"/>
              <a:gd name="connsiteX4" fmla="*/ 3266670 w 4498366"/>
              <a:gd name="connsiteY4" fmla="*/ 376056 h 750981"/>
              <a:gd name="connsiteX5" fmla="*/ 4016398 w 4498366"/>
              <a:gd name="connsiteY5" fmla="*/ 161813 h 750981"/>
              <a:gd name="connsiteX6" fmla="*/ 4498366 w 4498366"/>
              <a:gd name="connsiteY6" fmla="*/ 750981 h 75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8366" h="750981">
                <a:moveTo>
                  <a:pt x="0" y="697420"/>
                </a:moveTo>
                <a:cubicBezTo>
                  <a:pt x="229998" y="552710"/>
                  <a:pt x="415370" y="134548"/>
                  <a:pt x="718235" y="67274"/>
                </a:cubicBezTo>
                <a:cubicBezTo>
                  <a:pt x="1021100" y="0"/>
                  <a:pt x="1503188" y="282825"/>
                  <a:pt x="1817193" y="293777"/>
                </a:cubicBezTo>
                <a:cubicBezTo>
                  <a:pt x="2131198" y="304729"/>
                  <a:pt x="2360684" y="119275"/>
                  <a:pt x="2602263" y="132988"/>
                </a:cubicBezTo>
                <a:cubicBezTo>
                  <a:pt x="2843842" y="146701"/>
                  <a:pt x="3030981" y="371252"/>
                  <a:pt x="3266670" y="376056"/>
                </a:cubicBezTo>
                <a:cubicBezTo>
                  <a:pt x="3502359" y="380860"/>
                  <a:pt x="3811115" y="99326"/>
                  <a:pt x="4016398" y="161813"/>
                </a:cubicBezTo>
                <a:cubicBezTo>
                  <a:pt x="4221681" y="224300"/>
                  <a:pt x="4361346" y="682471"/>
                  <a:pt x="4498366" y="750981"/>
                </a:cubicBez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sp>
        <p:nvSpPr>
          <p:cNvPr id="14" name="Line Callout 1 13"/>
          <p:cNvSpPr/>
          <p:nvPr/>
        </p:nvSpPr>
        <p:spPr>
          <a:xfrm>
            <a:off x="3305175" y="6554787"/>
            <a:ext cx="1537295" cy="990599"/>
          </a:xfrm>
          <a:prstGeom prst="borderCallout1">
            <a:avLst>
              <a:gd name="adj1" fmla="val 50327"/>
              <a:gd name="adj2" fmla="val 101121"/>
              <a:gd name="adj3" fmla="val 91160"/>
              <a:gd name="adj4" fmla="val 130914"/>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5"/>
                </a:solidFill>
              </a:rPr>
              <a:t>Grid Surface</a:t>
            </a:r>
            <a:endParaRPr lang="en-US" dirty="0">
              <a:solidFill>
                <a:schemeClr val="accent5"/>
              </a:solidFill>
            </a:endParaRPr>
          </a:p>
        </p:txBody>
      </p:sp>
      <p:sp>
        <p:nvSpPr>
          <p:cNvPr id="15" name="Arc 14"/>
          <p:cNvSpPr/>
          <p:nvPr/>
        </p:nvSpPr>
        <p:spPr>
          <a:xfrm>
            <a:off x="180975" y="4421187"/>
            <a:ext cx="13444855" cy="8347463"/>
          </a:xfrm>
          <a:prstGeom prst="arc">
            <a:avLst>
              <a:gd name="adj1" fmla="val 13631166"/>
              <a:gd name="adj2" fmla="val 19472925"/>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txBody>
          <a:bodyPr lIns="130101" tIns="65050" rIns="130101" bIns="65050" rtlCol="0" anchor="ctr"/>
          <a:lstStyle/>
          <a:p>
            <a:pPr algn="ctr"/>
            <a:endParaRPr lang="en-US"/>
          </a:p>
        </p:txBody>
      </p:sp>
      <p:cxnSp>
        <p:nvCxnSpPr>
          <p:cNvPr id="17" name="Straight Connector 16"/>
          <p:cNvCxnSpPr/>
          <p:nvPr/>
        </p:nvCxnSpPr>
        <p:spPr>
          <a:xfrm>
            <a:off x="2543175" y="4344987"/>
            <a:ext cx="9324658" cy="32522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Line Callout 1 20"/>
          <p:cNvSpPr/>
          <p:nvPr/>
        </p:nvSpPr>
        <p:spPr>
          <a:xfrm>
            <a:off x="939125" y="2754050"/>
            <a:ext cx="1951673" cy="1300903"/>
          </a:xfrm>
          <a:prstGeom prst="borderCallout1">
            <a:avLst>
              <a:gd name="adj1" fmla="val 49042"/>
              <a:gd name="adj2" fmla="val 100510"/>
              <a:gd name="adj3" fmla="val 126448"/>
              <a:gd name="adj4" fmla="val 14588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1"/>
                </a:solidFill>
              </a:rPr>
              <a:t>LDP Projection Surface</a:t>
            </a:r>
            <a:endParaRPr lang="en-US" dirty="0">
              <a:solidFill>
                <a:schemeClr val="accent1"/>
              </a:solidFill>
            </a:endParaRPr>
          </a:p>
        </p:txBody>
      </p:sp>
      <p:sp>
        <p:nvSpPr>
          <p:cNvPr id="23" name="Line Callout 1 22"/>
          <p:cNvSpPr/>
          <p:nvPr/>
        </p:nvSpPr>
        <p:spPr>
          <a:xfrm>
            <a:off x="1171575" y="5411787"/>
            <a:ext cx="1517968" cy="758860"/>
          </a:xfrm>
          <a:prstGeom prst="borderCallout1">
            <a:avLst>
              <a:gd name="adj1" fmla="val 48805"/>
              <a:gd name="adj2" fmla="val 100454"/>
              <a:gd name="adj3" fmla="val -55261"/>
              <a:gd name="adj4" fmla="val 15853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1"/>
                </a:solidFill>
              </a:rPr>
              <a:t>LDP Ellipsoid</a:t>
            </a:r>
            <a:endParaRPr lang="en-US" dirty="0">
              <a:solidFill>
                <a:schemeClr val="accent1"/>
              </a:solidFill>
            </a:endParaRPr>
          </a:p>
        </p:txBody>
      </p:sp>
      <p:sp>
        <p:nvSpPr>
          <p:cNvPr id="24" name="TextBox 23"/>
          <p:cNvSpPr txBox="1"/>
          <p:nvPr/>
        </p:nvSpPr>
        <p:spPr>
          <a:xfrm>
            <a:off x="5286375" y="1754187"/>
            <a:ext cx="4565650" cy="1331699"/>
          </a:xfrm>
          <a:prstGeom prst="rect">
            <a:avLst/>
          </a:prstGeom>
          <a:solidFill>
            <a:schemeClr val="bg1">
              <a:lumMod val="95000"/>
            </a:schemeClr>
          </a:solidFill>
          <a:ln w="12700">
            <a:solidFill>
              <a:schemeClr val="tx1"/>
            </a:solidFill>
          </a:ln>
          <a:effectLst/>
        </p:spPr>
        <p:txBody>
          <a:bodyPr wrap="square" lIns="130101" tIns="65050" rIns="130101" bIns="65050" rtlCol="0" anchor="ctr">
            <a:spAutoFit/>
          </a:bodyPr>
          <a:lstStyle/>
          <a:p>
            <a:pPr algn="ctr"/>
            <a:r>
              <a:rPr lang="en-US" dirty="0" smtClean="0"/>
              <a:t>A Georeferenced Coordinate System is created on the LDP Projection Surface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0575" y="1068387"/>
            <a:ext cx="11059478" cy="1938346"/>
          </a:xfrm>
        </p:spPr>
        <p:txBody>
          <a:bodyPr/>
          <a:lstStyle/>
          <a:p>
            <a:r>
              <a:rPr lang="en-US" sz="6600" dirty="0" smtClean="0">
                <a:solidFill>
                  <a:schemeClr val="accent1"/>
                </a:solidFill>
              </a:rPr>
              <a:t>Defining a Georeferenced</a:t>
            </a:r>
            <a:br>
              <a:rPr lang="en-US" sz="6600" dirty="0" smtClean="0">
                <a:solidFill>
                  <a:schemeClr val="accent1"/>
                </a:solidFill>
              </a:rPr>
            </a:br>
            <a:r>
              <a:rPr lang="en-US" sz="6600" dirty="0" smtClean="0">
                <a:solidFill>
                  <a:schemeClr val="accent1"/>
                </a:solidFill>
              </a:rPr>
              <a:t>Coordinate System</a:t>
            </a:r>
            <a:endParaRPr lang="en-US" sz="6600" dirty="0">
              <a:solidFill>
                <a:schemeClr val="accent1"/>
              </a:solidFill>
            </a:endParaRPr>
          </a:p>
        </p:txBody>
      </p:sp>
      <p:sp>
        <p:nvSpPr>
          <p:cNvPr id="6" name="Text Placeholder 5"/>
          <p:cNvSpPr>
            <a:spLocks noGrp="1"/>
          </p:cNvSpPr>
          <p:nvPr>
            <p:ph type="body" idx="1"/>
          </p:nvPr>
        </p:nvSpPr>
        <p:spPr>
          <a:xfrm>
            <a:off x="790575" y="3963987"/>
            <a:ext cx="11059478" cy="1300903"/>
          </a:xfrm>
        </p:spPr>
        <p:txBody>
          <a:bodyPr>
            <a:normAutofit/>
          </a:bodyPr>
          <a:lstStyle/>
          <a:p>
            <a:r>
              <a:rPr lang="en-US" dirty="0" smtClean="0"/>
              <a:t>The definition for a Georeferenced Coordinate System requires:</a:t>
            </a:r>
          </a:p>
          <a:p>
            <a:endParaRPr lang="en-US" dirty="0"/>
          </a:p>
        </p:txBody>
      </p:sp>
      <p:sp>
        <p:nvSpPr>
          <p:cNvPr id="7" name="TextBox 6"/>
          <p:cNvSpPr txBox="1"/>
          <p:nvPr/>
        </p:nvSpPr>
        <p:spPr>
          <a:xfrm>
            <a:off x="2525395" y="5264890"/>
            <a:ext cx="6288723" cy="2367880"/>
          </a:xfrm>
          <a:prstGeom prst="rect">
            <a:avLst/>
          </a:prstGeom>
          <a:noFill/>
        </p:spPr>
        <p:txBody>
          <a:bodyPr wrap="square" lIns="130101" tIns="65050" rIns="130101" bIns="65050" rtlCol="0">
            <a:spAutoFit/>
          </a:bodyPr>
          <a:lstStyle/>
          <a:p>
            <a:pPr marL="322994" indent="-322994">
              <a:spcAft>
                <a:spcPts val="2561"/>
              </a:spcAft>
              <a:buFont typeface="Arial" pitchFamily="34" charset="0"/>
              <a:buChar char="•"/>
            </a:pPr>
            <a:r>
              <a:rPr lang="en-US" sz="3400" dirty="0" smtClean="0"/>
              <a:t>A Reference Datum</a:t>
            </a:r>
          </a:p>
          <a:p>
            <a:pPr marL="322994" indent="-322994">
              <a:spcAft>
                <a:spcPts val="2561"/>
              </a:spcAft>
              <a:buFont typeface="Arial" pitchFamily="34" charset="0"/>
              <a:buChar char="•"/>
            </a:pPr>
            <a:r>
              <a:rPr lang="en-US" sz="3400" dirty="0" smtClean="0"/>
              <a:t>Projection Metadata</a:t>
            </a:r>
          </a:p>
          <a:p>
            <a:pPr marL="322994" indent="-322994">
              <a:spcAft>
                <a:spcPts val="2561"/>
              </a:spcAft>
              <a:buFont typeface="Arial" pitchFamily="34" charset="0"/>
              <a:buChar char="•"/>
            </a:pPr>
            <a:r>
              <a:rPr lang="en-US" sz="3400" dirty="0" smtClean="0"/>
              <a:t>Linear Units</a:t>
            </a:r>
            <a:endParaRPr lang="en-US" sz="3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LDP Reference Datum</a:t>
            </a:r>
            <a:endParaRPr lang="en-US" dirty="0"/>
          </a:p>
        </p:txBody>
      </p:sp>
      <p:sp>
        <p:nvSpPr>
          <p:cNvPr id="3" name="Content Placeholder 2"/>
          <p:cNvSpPr>
            <a:spLocks noGrp="1"/>
          </p:cNvSpPr>
          <p:nvPr>
            <p:ph idx="1"/>
          </p:nvPr>
        </p:nvSpPr>
        <p:spPr>
          <a:xfrm>
            <a:off x="593725" y="2146300"/>
            <a:ext cx="11761788" cy="6542087"/>
          </a:xfrm>
        </p:spPr>
        <p:txBody>
          <a:bodyPr/>
          <a:lstStyle/>
          <a:p>
            <a:pPr>
              <a:spcBef>
                <a:spcPts val="2400"/>
              </a:spcBef>
            </a:pPr>
            <a:r>
              <a:rPr lang="en-US" dirty="0" smtClean="0"/>
              <a:t>We may define a custom Datum, and may even use a custom Ellipsoid</a:t>
            </a:r>
          </a:p>
          <a:p>
            <a:pPr>
              <a:spcBef>
                <a:spcPts val="2400"/>
              </a:spcBef>
            </a:pPr>
            <a:r>
              <a:rPr lang="en-US" dirty="0" smtClean="0"/>
              <a:t>Usually easier to simply scale a known Datum, such as NAD83</a:t>
            </a:r>
          </a:p>
          <a:p>
            <a:pPr>
              <a:spcBef>
                <a:spcPts val="2400"/>
              </a:spcBef>
            </a:pPr>
            <a:r>
              <a:rPr lang="en-US" dirty="0" smtClean="0"/>
              <a:t>Therefore, most LDP definitions will reference a known Datum, and include a “Datum Scale Factor”</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Datum Scale Factor</a:t>
            </a:r>
            <a:endParaRPr lang="en-US" dirty="0"/>
          </a:p>
        </p:txBody>
      </p:sp>
      <p:sp>
        <p:nvSpPr>
          <p:cNvPr id="3" name="Content Placeholder 2"/>
          <p:cNvSpPr>
            <a:spLocks noGrp="1"/>
          </p:cNvSpPr>
          <p:nvPr>
            <p:ph idx="1"/>
          </p:nvPr>
        </p:nvSpPr>
        <p:spPr/>
        <p:txBody>
          <a:bodyPr/>
          <a:lstStyle/>
          <a:p>
            <a:r>
              <a:rPr lang="en-US" dirty="0" smtClean="0"/>
              <a:t>Calculated from the average Ellipsoidal Height of our Project</a:t>
            </a:r>
          </a:p>
          <a:p>
            <a:r>
              <a:rPr lang="en-US" dirty="0" smtClean="0"/>
              <a:t>Creates a projection surface that is tangent with our average Project elevation</a:t>
            </a:r>
            <a:endParaRPr lang="en-US" dirty="0"/>
          </a:p>
        </p:txBody>
      </p:sp>
      <p:sp>
        <p:nvSpPr>
          <p:cNvPr id="5" name="TextBox 4"/>
          <p:cNvSpPr txBox="1"/>
          <p:nvPr/>
        </p:nvSpPr>
        <p:spPr>
          <a:xfrm>
            <a:off x="1455897" y="6015106"/>
            <a:ext cx="3144360" cy="1547143"/>
          </a:xfrm>
          <a:prstGeom prst="rect">
            <a:avLst/>
          </a:prstGeom>
          <a:noFill/>
          <a:ln w="12700">
            <a:solidFill>
              <a:schemeClr val="tx1"/>
            </a:solidFill>
          </a:ln>
          <a:effectLst/>
          <a:scene3d>
            <a:camera prst="orthographicFront"/>
            <a:lightRig rig="threePt" dir="t"/>
          </a:scene3d>
          <a:sp3d extrusionH="76200" contourW="6350">
            <a:bevelT w="165100" prst="coolSlant"/>
          </a:sp3d>
        </p:spPr>
        <p:txBody>
          <a:bodyPr wrap="square" lIns="130101" tIns="65050" rIns="130101" bIns="65050" rtlCol="0">
            <a:spAutoFit/>
          </a:bodyPr>
          <a:lstStyle/>
          <a:p>
            <a:pPr marL="490138" indent="-490138"/>
            <a:r>
              <a:rPr lang="en-US" sz="2300" dirty="0" smtClean="0"/>
              <a:t>R =	Ellipsoid Radius</a:t>
            </a:r>
          </a:p>
          <a:p>
            <a:pPr marL="490138" indent="-490138"/>
            <a:r>
              <a:rPr lang="en-US" sz="2300" dirty="0" smtClean="0"/>
              <a:t>h =	Ellipsoidal Height</a:t>
            </a:r>
          </a:p>
          <a:p>
            <a:pPr marL="490138" indent="-490138"/>
            <a:r>
              <a:rPr lang="en-US" sz="2300" i="1" dirty="0" err="1" smtClean="0"/>
              <a:t>k</a:t>
            </a:r>
            <a:r>
              <a:rPr lang="en-US" sz="2300" i="1" baseline="-25000" dirty="0" err="1" smtClean="0"/>
              <a:t>t</a:t>
            </a:r>
            <a:r>
              <a:rPr lang="en-US" sz="2300" dirty="0" smtClean="0"/>
              <a:t> =	Scale Factor for</a:t>
            </a:r>
          </a:p>
          <a:p>
            <a:pPr marL="490138" indent="-490138"/>
            <a:r>
              <a:rPr lang="en-US" sz="2300" i="1" dirty="0" smtClean="0"/>
              <a:t>	</a:t>
            </a:r>
            <a:r>
              <a:rPr lang="en-US" sz="2300" dirty="0" smtClean="0"/>
              <a:t>tangent projection</a:t>
            </a:r>
            <a:endParaRPr lang="en-US" sz="2300" i="1" dirty="0"/>
          </a:p>
        </p:txBody>
      </p:sp>
      <p:grpSp>
        <p:nvGrpSpPr>
          <p:cNvPr id="4" name="Group 13"/>
          <p:cNvGrpSpPr/>
          <p:nvPr/>
        </p:nvGrpSpPr>
        <p:grpSpPr>
          <a:xfrm>
            <a:off x="1781175" y="4497387"/>
            <a:ext cx="1951673" cy="915636"/>
            <a:chOff x="1143000" y="4114800"/>
            <a:chExt cx="1371600" cy="643597"/>
          </a:xfrm>
        </p:grpSpPr>
        <p:sp>
          <p:nvSpPr>
            <p:cNvPr id="7" name="TextBox 6"/>
            <p:cNvSpPr txBox="1"/>
            <p:nvPr/>
          </p:nvSpPr>
          <p:spPr>
            <a:xfrm>
              <a:off x="1143000" y="4267200"/>
              <a:ext cx="939778" cy="313686"/>
            </a:xfrm>
            <a:prstGeom prst="rect">
              <a:avLst/>
            </a:prstGeom>
            <a:noFill/>
          </p:spPr>
          <p:txBody>
            <a:bodyPr wrap="none" rtlCol="0">
              <a:spAutoFit/>
            </a:bodyPr>
            <a:lstStyle/>
            <a:p>
              <a:r>
                <a:rPr lang="en-US" sz="2300" i="1" dirty="0" err="1" smtClean="0">
                  <a:latin typeface="Cambria Math" pitchFamily="18" charset="0"/>
                  <a:ea typeface="Cambria Math" pitchFamily="18" charset="0"/>
                  <a:cs typeface="Arial" pitchFamily="34" charset="0"/>
                </a:rPr>
                <a:t>k</a:t>
              </a:r>
              <a:r>
                <a:rPr lang="en-US" sz="2300" i="1" baseline="-25000" dirty="0" err="1" smtClean="0">
                  <a:latin typeface="Cambria Math" pitchFamily="18" charset="0"/>
                  <a:ea typeface="Cambria Math" pitchFamily="18" charset="0"/>
                  <a:cs typeface="Arial" pitchFamily="34" charset="0"/>
                </a:rPr>
                <a:t>t</a:t>
              </a:r>
              <a:r>
                <a:rPr lang="en-US" sz="2300" i="1" dirty="0" smtClean="0">
                  <a:latin typeface="Cambria Math" pitchFamily="18" charset="0"/>
                  <a:ea typeface="Cambria Math" pitchFamily="18" charset="0"/>
                  <a:cs typeface="Arial" pitchFamily="34" charset="0"/>
                </a:rPr>
                <a:t>  </a:t>
              </a:r>
              <a:r>
                <a:rPr lang="en-US" sz="2300" dirty="0" smtClean="0">
                  <a:latin typeface="Cambria Math" pitchFamily="18" charset="0"/>
                  <a:ea typeface="Cambria Math" pitchFamily="18" charset="0"/>
                  <a:cs typeface="Arial" pitchFamily="34" charset="0"/>
                </a:rPr>
                <a:t>=  1 +</a:t>
              </a:r>
              <a:endParaRPr lang="en-US" sz="2300" i="1" baseline="-25000" dirty="0">
                <a:latin typeface="Cambria Math" pitchFamily="18" charset="0"/>
                <a:ea typeface="Cambria Math" pitchFamily="18" charset="0"/>
                <a:cs typeface="Arial" pitchFamily="34" charset="0"/>
              </a:endParaRPr>
            </a:p>
          </p:txBody>
        </p:sp>
        <p:sp>
          <p:nvSpPr>
            <p:cNvPr id="8" name="TextBox 7"/>
            <p:cNvSpPr txBox="1"/>
            <p:nvPr/>
          </p:nvSpPr>
          <p:spPr>
            <a:xfrm>
              <a:off x="2133600" y="4114800"/>
              <a:ext cx="381000" cy="643597"/>
            </a:xfrm>
            <a:prstGeom prst="rect">
              <a:avLst/>
            </a:prstGeom>
            <a:noFill/>
          </p:spPr>
          <p:txBody>
            <a:bodyPr wrap="square" rtlCol="0">
              <a:spAutoFit/>
            </a:bodyPr>
            <a:lstStyle/>
            <a:p>
              <a:pPr algn="ctr">
                <a:spcAft>
                  <a:spcPts val="854"/>
                </a:spcAft>
              </a:pPr>
              <a:r>
                <a:rPr lang="en-US" sz="2300" dirty="0" smtClean="0">
                  <a:latin typeface="Cambria Math" pitchFamily="18" charset="0"/>
                  <a:ea typeface="Cambria Math" pitchFamily="18" charset="0"/>
                  <a:cs typeface="Arial" pitchFamily="34" charset="0"/>
                </a:rPr>
                <a:t>h</a:t>
              </a:r>
            </a:p>
            <a:p>
              <a:pPr algn="ctr">
                <a:spcAft>
                  <a:spcPts val="854"/>
                </a:spcAft>
              </a:pPr>
              <a:r>
                <a:rPr lang="en-US" sz="2300" dirty="0" smtClean="0">
                  <a:latin typeface="Cambria Math" pitchFamily="18" charset="0"/>
                  <a:ea typeface="Cambria Math" pitchFamily="18" charset="0"/>
                  <a:cs typeface="Arial" pitchFamily="34" charset="0"/>
                </a:rPr>
                <a:t>R</a:t>
              </a:r>
              <a:endParaRPr lang="en-US" sz="2300" baseline="-25000" dirty="0" smtClean="0">
                <a:latin typeface="Cambria Math" pitchFamily="18" charset="0"/>
                <a:ea typeface="Cambria Math" pitchFamily="18" charset="0"/>
                <a:cs typeface="Arial" pitchFamily="34" charset="0"/>
              </a:endParaRPr>
            </a:p>
          </p:txBody>
        </p:sp>
        <p:cxnSp>
          <p:nvCxnSpPr>
            <p:cNvPr id="9" name="Straight Connector 8"/>
            <p:cNvCxnSpPr>
              <a:stCxn id="8" idx="1"/>
              <a:endCxn id="8" idx="3"/>
            </p:cNvCxnSpPr>
            <p:nvPr/>
          </p:nvCxnSpPr>
          <p:spPr>
            <a:xfrm rot="10800000" flipH="1">
              <a:off x="2133600" y="4436597"/>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2" descr="geg_tangent.png"/>
          <p:cNvPicPr>
            <a:picLocks noChangeAspect="1"/>
          </p:cNvPicPr>
          <p:nvPr/>
        </p:nvPicPr>
        <p:blipFill>
          <a:blip r:embed="rId2" cstate="print"/>
          <a:stretch>
            <a:fillRect/>
          </a:stretch>
        </p:blipFill>
        <p:spPr>
          <a:xfrm>
            <a:off x="5438775" y="3963987"/>
            <a:ext cx="6625941" cy="4097853"/>
          </a:xfrm>
          <a:prstGeom prst="rect">
            <a:avLst/>
          </a:prstGeom>
        </p:spPr>
      </p:pic>
      <p:sp>
        <p:nvSpPr>
          <p:cNvPr id="10" name="TextBox 9"/>
          <p:cNvSpPr txBox="1"/>
          <p:nvPr/>
        </p:nvSpPr>
        <p:spPr>
          <a:xfrm>
            <a:off x="561975" y="8231187"/>
            <a:ext cx="6224781" cy="369332"/>
          </a:xfrm>
          <a:prstGeom prst="rect">
            <a:avLst/>
          </a:prstGeom>
          <a:noFill/>
          <a:ln>
            <a:solidFill>
              <a:schemeClr val="accent5">
                <a:lumMod val="75000"/>
              </a:schemeClr>
            </a:solidFill>
          </a:ln>
        </p:spPr>
        <p:txBody>
          <a:bodyPr wrap="none" rtlCol="0">
            <a:spAutoFit/>
          </a:bodyPr>
          <a:lstStyle/>
          <a:p>
            <a:r>
              <a:rPr lang="en-US" sz="1800" dirty="0" smtClean="0">
                <a:solidFill>
                  <a:schemeClr val="accent5">
                    <a:lumMod val="75000"/>
                  </a:schemeClr>
                </a:solidFill>
              </a:rPr>
              <a:t>Ellipsoidal Height = </a:t>
            </a:r>
            <a:r>
              <a:rPr lang="en-US" sz="1800" dirty="0" err="1" smtClean="0">
                <a:solidFill>
                  <a:schemeClr val="accent5">
                    <a:lumMod val="75000"/>
                  </a:schemeClr>
                </a:solidFill>
              </a:rPr>
              <a:t>Orthometric</a:t>
            </a:r>
            <a:r>
              <a:rPr lang="en-US" sz="1800" dirty="0" smtClean="0">
                <a:solidFill>
                  <a:schemeClr val="accent5">
                    <a:lumMod val="75000"/>
                  </a:schemeClr>
                </a:solidFill>
              </a:rPr>
              <a:t> Elevation + </a:t>
            </a:r>
            <a:r>
              <a:rPr lang="en-US" sz="1800" dirty="0" err="1" smtClean="0">
                <a:solidFill>
                  <a:schemeClr val="accent5">
                    <a:lumMod val="75000"/>
                  </a:schemeClr>
                </a:solidFill>
              </a:rPr>
              <a:t>Geoidal</a:t>
            </a:r>
            <a:r>
              <a:rPr lang="en-US" sz="1800" dirty="0" smtClean="0">
                <a:solidFill>
                  <a:schemeClr val="accent5">
                    <a:lumMod val="75000"/>
                  </a:schemeClr>
                </a:solidFill>
              </a:rPr>
              <a:t> Height</a:t>
            </a:r>
            <a:endParaRPr lang="en-US" sz="1800" dirty="0">
              <a:solidFill>
                <a:schemeClr val="accent5">
                  <a:lumMod val="75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Dropping the Projection</a:t>
            </a:r>
            <a:endParaRPr lang="en-US" dirty="0"/>
          </a:p>
        </p:txBody>
      </p:sp>
      <p:sp>
        <p:nvSpPr>
          <p:cNvPr id="3" name="Content Placeholder 2"/>
          <p:cNvSpPr>
            <a:spLocks noGrp="1"/>
          </p:cNvSpPr>
          <p:nvPr>
            <p:ph idx="1"/>
          </p:nvPr>
        </p:nvSpPr>
        <p:spPr/>
        <p:txBody>
          <a:bodyPr/>
          <a:lstStyle/>
          <a:p>
            <a:r>
              <a:rPr lang="en-US" dirty="0" smtClean="0"/>
              <a:t>We then multiply the Scale Factor by an additional factor </a:t>
            </a:r>
            <a:r>
              <a:rPr lang="en-US" i="1" dirty="0" err="1" smtClean="0"/>
              <a:t>k</a:t>
            </a:r>
            <a:r>
              <a:rPr lang="en-US" i="1" baseline="-25000" dirty="0" err="1" smtClean="0"/>
              <a:t>r</a:t>
            </a:r>
            <a:r>
              <a:rPr lang="en-US" dirty="0" smtClean="0"/>
              <a:t>, lowering the Projection surface slightly, and increasing the extents of the usable zone</a:t>
            </a:r>
          </a:p>
        </p:txBody>
      </p:sp>
      <p:pic>
        <p:nvPicPr>
          <p:cNvPr id="4" name="Picture 3" descr="geg_secant.png"/>
          <p:cNvPicPr>
            <a:picLocks noChangeAspect="1"/>
          </p:cNvPicPr>
          <p:nvPr/>
        </p:nvPicPr>
        <p:blipFill>
          <a:blip r:embed="rId2" cstate="print"/>
          <a:stretch>
            <a:fillRect/>
          </a:stretch>
        </p:blipFill>
        <p:spPr>
          <a:xfrm>
            <a:off x="5133975" y="4268787"/>
            <a:ext cx="6489324" cy="3995406"/>
          </a:xfrm>
          <a:prstGeom prst="rect">
            <a:avLst/>
          </a:prstGeom>
        </p:spPr>
      </p:pic>
      <p:sp>
        <p:nvSpPr>
          <p:cNvPr id="5" name="TextBox 4"/>
          <p:cNvSpPr txBox="1"/>
          <p:nvPr/>
        </p:nvSpPr>
        <p:spPr>
          <a:xfrm>
            <a:off x="1881187" y="4594013"/>
            <a:ext cx="1653573" cy="485314"/>
          </a:xfrm>
          <a:prstGeom prst="rect">
            <a:avLst/>
          </a:prstGeom>
          <a:noFill/>
        </p:spPr>
        <p:txBody>
          <a:bodyPr wrap="none" lIns="130101" tIns="65050" rIns="130101" bIns="65050" rtlCol="0">
            <a:spAutoFit/>
          </a:bodyPr>
          <a:lstStyle/>
          <a:p>
            <a:r>
              <a:rPr lang="en-US" sz="2300" i="1" dirty="0" err="1" smtClean="0">
                <a:latin typeface="Cambria Math" pitchFamily="18" charset="0"/>
                <a:ea typeface="Cambria Math" pitchFamily="18" charset="0"/>
                <a:cs typeface="Arial" pitchFamily="34" charset="0"/>
              </a:rPr>
              <a:t>k</a:t>
            </a:r>
            <a:r>
              <a:rPr lang="en-US" sz="2300" i="1" baseline="-25000" dirty="0" err="1" smtClean="0">
                <a:latin typeface="Cambria Math" pitchFamily="18" charset="0"/>
                <a:ea typeface="Cambria Math" pitchFamily="18" charset="0"/>
                <a:cs typeface="Arial" pitchFamily="34" charset="0"/>
              </a:rPr>
              <a:t>s</a:t>
            </a:r>
            <a:r>
              <a:rPr lang="en-US" sz="2300" i="1" dirty="0" smtClean="0">
                <a:latin typeface="Cambria Math" pitchFamily="18" charset="0"/>
                <a:ea typeface="Cambria Math" pitchFamily="18" charset="0"/>
                <a:cs typeface="Arial" pitchFamily="34" charset="0"/>
              </a:rPr>
              <a:t>  </a:t>
            </a:r>
            <a:r>
              <a:rPr lang="en-US" sz="2300" dirty="0" smtClean="0">
                <a:latin typeface="Cambria Math" pitchFamily="18" charset="0"/>
                <a:ea typeface="Cambria Math" pitchFamily="18" charset="0"/>
                <a:cs typeface="Arial" pitchFamily="34" charset="0"/>
              </a:rPr>
              <a:t>= </a:t>
            </a:r>
            <a:r>
              <a:rPr lang="en-US" sz="2300" i="1" dirty="0" err="1" smtClean="0">
                <a:latin typeface="Cambria Math" pitchFamily="18" charset="0"/>
                <a:ea typeface="Cambria Math" pitchFamily="18" charset="0"/>
                <a:cs typeface="Arial" pitchFamily="34" charset="0"/>
              </a:rPr>
              <a:t>k</a:t>
            </a:r>
            <a:r>
              <a:rPr lang="en-US" sz="2300" i="1" baseline="-25000" dirty="0" err="1" smtClean="0">
                <a:latin typeface="Cambria Math" pitchFamily="18" charset="0"/>
                <a:ea typeface="Cambria Math" pitchFamily="18" charset="0"/>
                <a:cs typeface="Arial" pitchFamily="34" charset="0"/>
              </a:rPr>
              <a:t>t</a:t>
            </a:r>
            <a:r>
              <a:rPr lang="en-US" sz="2300" dirty="0" smtClean="0">
                <a:latin typeface="Cambria Math" pitchFamily="18" charset="0"/>
                <a:ea typeface="Cambria Math" pitchFamily="18" charset="0"/>
                <a:cs typeface="Arial" pitchFamily="34" charset="0"/>
              </a:rPr>
              <a:t>  · </a:t>
            </a:r>
            <a:r>
              <a:rPr lang="en-US" sz="2300" i="1" dirty="0" err="1" smtClean="0">
                <a:latin typeface="Cambria Math" pitchFamily="18" charset="0"/>
                <a:ea typeface="Cambria Math" pitchFamily="18" charset="0"/>
                <a:cs typeface="Arial" pitchFamily="34" charset="0"/>
              </a:rPr>
              <a:t>k</a:t>
            </a:r>
            <a:r>
              <a:rPr lang="en-US" sz="2300" i="1" baseline="-25000" dirty="0" err="1" smtClean="0">
                <a:latin typeface="Cambria Math" pitchFamily="18" charset="0"/>
                <a:ea typeface="Cambria Math" pitchFamily="18" charset="0"/>
                <a:cs typeface="Arial" pitchFamily="34" charset="0"/>
              </a:rPr>
              <a:t>r</a:t>
            </a:r>
            <a:endParaRPr lang="en-US" sz="2300" i="1" baseline="-25000" dirty="0">
              <a:latin typeface="Cambria Math" pitchFamily="18" charset="0"/>
              <a:ea typeface="Cambria Math" pitchFamily="18" charset="0"/>
              <a:cs typeface="Arial" pitchFamily="34" charset="0"/>
            </a:endParaRPr>
          </a:p>
        </p:txBody>
      </p:sp>
      <p:sp>
        <p:nvSpPr>
          <p:cNvPr id="6" name="TextBox 5"/>
          <p:cNvSpPr txBox="1"/>
          <p:nvPr/>
        </p:nvSpPr>
        <p:spPr>
          <a:xfrm>
            <a:off x="1230629" y="5894916"/>
            <a:ext cx="3293745" cy="2255029"/>
          </a:xfrm>
          <a:prstGeom prst="rect">
            <a:avLst/>
          </a:prstGeom>
          <a:noFill/>
          <a:ln w="12700">
            <a:solidFill>
              <a:schemeClr val="tx1"/>
            </a:solidFill>
          </a:ln>
          <a:effectLst/>
          <a:scene3d>
            <a:camera prst="orthographicFront"/>
            <a:lightRig rig="threePt" dir="t"/>
          </a:scene3d>
          <a:sp3d extrusionH="76200" contourW="6350">
            <a:bevelT w="165100" prst="coolSlant"/>
          </a:sp3d>
        </p:spPr>
        <p:txBody>
          <a:bodyPr wrap="square" lIns="130101" tIns="65050" rIns="130101" bIns="65050" rtlCol="0">
            <a:spAutoFit/>
          </a:bodyPr>
          <a:lstStyle/>
          <a:p>
            <a:pPr marL="630238" indent="-630238"/>
            <a:r>
              <a:rPr lang="en-US" sz="2300" i="1" dirty="0" err="1" smtClean="0"/>
              <a:t>k</a:t>
            </a:r>
            <a:r>
              <a:rPr lang="en-US" sz="2300" i="1" baseline="-25000" dirty="0" err="1" smtClean="0"/>
              <a:t>t</a:t>
            </a:r>
            <a:r>
              <a:rPr lang="en-US" sz="2300" dirty="0" smtClean="0"/>
              <a:t> =	Scale Factor for</a:t>
            </a:r>
          </a:p>
          <a:p>
            <a:pPr marL="630238" indent="-630238"/>
            <a:r>
              <a:rPr lang="en-US" sz="2300" i="1" dirty="0" smtClean="0"/>
              <a:t>	</a:t>
            </a:r>
            <a:r>
              <a:rPr lang="en-US" sz="2300" dirty="0" smtClean="0"/>
              <a:t>tangent projection</a:t>
            </a:r>
          </a:p>
          <a:p>
            <a:pPr marL="630238" indent="-630238"/>
            <a:r>
              <a:rPr lang="en-US" sz="2300" i="1" dirty="0" err="1" smtClean="0"/>
              <a:t>k</a:t>
            </a:r>
            <a:r>
              <a:rPr lang="en-US" sz="2300" i="1" baseline="-25000" dirty="0" err="1" smtClean="0"/>
              <a:t>r</a:t>
            </a:r>
            <a:r>
              <a:rPr lang="en-US" sz="2300" dirty="0" smtClean="0"/>
              <a:t> =	Additional scale</a:t>
            </a:r>
          </a:p>
          <a:p>
            <a:pPr marL="630238" indent="-630238"/>
            <a:r>
              <a:rPr lang="en-US" sz="2300" i="1" dirty="0" smtClean="0"/>
              <a:t>	</a:t>
            </a:r>
            <a:r>
              <a:rPr lang="en-US" sz="2300" dirty="0" smtClean="0"/>
              <a:t>reduction factor</a:t>
            </a:r>
            <a:endParaRPr lang="en-US" sz="2300" i="1" dirty="0" smtClean="0"/>
          </a:p>
          <a:p>
            <a:pPr marL="630238" indent="-630238"/>
            <a:r>
              <a:rPr lang="en-US" sz="2300" i="1" dirty="0" err="1" smtClean="0"/>
              <a:t>k</a:t>
            </a:r>
            <a:r>
              <a:rPr lang="en-US" sz="2300" i="1" baseline="-25000" dirty="0" err="1" smtClean="0"/>
              <a:t>s</a:t>
            </a:r>
            <a:r>
              <a:rPr lang="en-US" sz="2300" dirty="0" smtClean="0"/>
              <a:t> =	Scale Factor for</a:t>
            </a:r>
          </a:p>
          <a:p>
            <a:pPr marL="630238" indent="-630238"/>
            <a:r>
              <a:rPr lang="en-US" sz="2300" i="1" dirty="0" smtClean="0"/>
              <a:t>	</a:t>
            </a:r>
            <a:r>
              <a:rPr lang="en-US" sz="2300" dirty="0" smtClean="0"/>
              <a:t>secant projection</a:t>
            </a:r>
            <a:endParaRPr lang="en-US" sz="2300" i="1"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687387"/>
            <a:ext cx="11761788" cy="1093788"/>
          </a:xfrm>
        </p:spPr>
        <p:txBody>
          <a:bodyPr/>
          <a:lstStyle/>
          <a:p>
            <a:r>
              <a:rPr lang="en-US" dirty="0" smtClean="0"/>
              <a:t>Additional Scale Reduction</a:t>
            </a:r>
            <a:endParaRPr lang="en-US" dirty="0"/>
          </a:p>
        </p:txBody>
      </p:sp>
      <p:graphicFrame>
        <p:nvGraphicFramePr>
          <p:cNvPr id="4" name="Content Placeholder 3"/>
          <p:cNvGraphicFramePr>
            <a:graphicFrameLocks noGrp="1"/>
          </p:cNvGraphicFramePr>
          <p:nvPr>
            <p:ph idx="1"/>
          </p:nvPr>
        </p:nvGraphicFramePr>
        <p:xfrm>
          <a:off x="638175" y="2287587"/>
          <a:ext cx="11710035" cy="5633930"/>
        </p:xfrm>
        <a:graphic>
          <a:graphicData uri="http://schemas.openxmlformats.org/drawingml/2006/table">
            <a:tbl>
              <a:tblPr firstRow="1" bandRow="1">
                <a:tableStyleId>{F5AB1C69-6EDB-4FF4-983F-18BD219EF322}</a:tableStyleId>
              </a:tblPr>
              <a:tblGrid>
                <a:gridCol w="2927509"/>
                <a:gridCol w="2710656"/>
                <a:gridCol w="3361214"/>
                <a:gridCol w="2710656"/>
              </a:tblGrid>
              <a:tr h="1787582">
                <a:tc>
                  <a:txBody>
                    <a:bodyPr/>
                    <a:lstStyle/>
                    <a:p>
                      <a:pPr algn="ctr"/>
                      <a:r>
                        <a:rPr lang="en-US" sz="2600" dirty="0" smtClean="0"/>
                        <a:t>Scale Factor </a:t>
                      </a:r>
                      <a:r>
                        <a:rPr lang="en-US" sz="2600" dirty="0" err="1" smtClean="0"/>
                        <a:t>k</a:t>
                      </a:r>
                      <a:r>
                        <a:rPr lang="en-US" sz="2600" baseline="-25000" dirty="0" err="1" smtClean="0"/>
                        <a:t>r</a:t>
                      </a:r>
                      <a:endParaRPr lang="en-US" sz="2600" baseline="-25000" dirty="0"/>
                    </a:p>
                  </a:txBody>
                  <a:tcPr marL="130112" marR="130112" marT="65045" marB="65045" anchor="ctr"/>
                </a:tc>
                <a:tc>
                  <a:txBody>
                    <a:bodyPr/>
                    <a:lstStyle/>
                    <a:p>
                      <a:pPr algn="ctr"/>
                      <a:r>
                        <a:rPr lang="en-US" sz="2600" dirty="0" smtClean="0"/>
                        <a:t>Distortion</a:t>
                      </a:r>
                      <a:endParaRPr lang="en-US" sz="2600" dirty="0"/>
                    </a:p>
                  </a:txBody>
                  <a:tcPr marL="130112" marR="130112" marT="65045" marB="65045" anchor="ctr"/>
                </a:tc>
                <a:tc>
                  <a:txBody>
                    <a:bodyPr/>
                    <a:lstStyle/>
                    <a:p>
                      <a:pPr algn="ctr"/>
                      <a:r>
                        <a:rPr lang="en-US" sz="2600" dirty="0" smtClean="0"/>
                        <a:t>Approximate</a:t>
                      </a:r>
                      <a:r>
                        <a:rPr lang="en-US" sz="2600" baseline="0" dirty="0" smtClean="0"/>
                        <a:t> separation of standard parallels (Lambert)</a:t>
                      </a:r>
                      <a:endParaRPr lang="en-US" sz="2600" dirty="0"/>
                    </a:p>
                  </a:txBody>
                  <a:tcPr marL="130112" marR="130112" marT="65045" marB="65045" anchor="ctr"/>
                </a:tc>
                <a:tc>
                  <a:txBody>
                    <a:bodyPr/>
                    <a:lstStyle/>
                    <a:p>
                      <a:pPr algn="ctr"/>
                      <a:r>
                        <a:rPr lang="en-US" sz="2600" dirty="0" smtClean="0"/>
                        <a:t>Zone</a:t>
                      </a:r>
                      <a:r>
                        <a:rPr lang="en-US" sz="2600" baseline="0" dirty="0" smtClean="0"/>
                        <a:t> Width</a:t>
                      </a:r>
                      <a:endParaRPr lang="en-US" sz="2600" dirty="0"/>
                    </a:p>
                  </a:txBody>
                  <a:tcPr marL="130112" marR="130112" marT="65045" marB="65045" anchor="ctr"/>
                </a:tc>
              </a:tr>
              <a:tr h="961587">
                <a:tc>
                  <a:txBody>
                    <a:bodyPr/>
                    <a:lstStyle/>
                    <a:p>
                      <a:pPr algn="ctr"/>
                      <a:r>
                        <a:rPr lang="en-US" sz="2600" dirty="0" smtClean="0"/>
                        <a:t>0.999999</a:t>
                      </a:r>
                      <a:endParaRPr lang="en-US" sz="2600" dirty="0">
                        <a:latin typeface="+mj-lt"/>
                      </a:endParaRPr>
                    </a:p>
                  </a:txBody>
                  <a:tcPr marL="130112" marR="130112" marT="65045" marB="65045" anchor="ctr"/>
                </a:tc>
                <a:tc>
                  <a:txBody>
                    <a:bodyPr/>
                    <a:lstStyle/>
                    <a:p>
                      <a:pPr algn="ctr"/>
                      <a:r>
                        <a:rPr lang="en-US" sz="2600" dirty="0" smtClean="0"/>
                        <a:t>1</a:t>
                      </a:r>
                      <a:r>
                        <a:rPr lang="en-US" sz="2600" baseline="0" dirty="0" smtClean="0"/>
                        <a:t> </a:t>
                      </a:r>
                      <a:r>
                        <a:rPr lang="en-US" sz="2600" baseline="0" dirty="0" err="1" smtClean="0"/>
                        <a:t>ppm</a:t>
                      </a:r>
                      <a:endParaRPr lang="en-US" sz="2600" dirty="0">
                        <a:latin typeface="+mj-lt"/>
                      </a:endParaRPr>
                    </a:p>
                  </a:txBody>
                  <a:tcPr marL="130112" marR="130112" marT="65045" marB="65045" anchor="ctr"/>
                </a:tc>
                <a:tc>
                  <a:txBody>
                    <a:bodyPr/>
                    <a:lstStyle/>
                    <a:p>
                      <a:pPr algn="ctr"/>
                      <a:r>
                        <a:rPr lang="en-US" sz="2600" dirty="0" smtClean="0"/>
                        <a:t>0° 10’</a:t>
                      </a:r>
                      <a:endParaRPr lang="en-US" sz="2600" dirty="0">
                        <a:latin typeface="+mj-lt"/>
                      </a:endParaRPr>
                    </a:p>
                  </a:txBody>
                  <a:tcPr marL="130112" marR="130112" marT="65045" marB="65045" anchor="ctr"/>
                </a:tc>
                <a:tc>
                  <a:txBody>
                    <a:bodyPr/>
                    <a:lstStyle/>
                    <a:p>
                      <a:pPr algn="ctr"/>
                      <a:r>
                        <a:rPr lang="en-US" sz="2600" dirty="0" smtClean="0"/>
                        <a:t>16 miles</a:t>
                      </a:r>
                    </a:p>
                    <a:p>
                      <a:pPr algn="ctr"/>
                      <a:r>
                        <a:rPr lang="en-US" sz="2600" dirty="0" smtClean="0"/>
                        <a:t>26 km</a:t>
                      </a:r>
                      <a:endParaRPr lang="en-US" sz="2600" dirty="0">
                        <a:latin typeface="+mj-lt"/>
                      </a:endParaRPr>
                    </a:p>
                  </a:txBody>
                  <a:tcPr marL="130112" marR="130112" marT="65045" marB="65045" anchor="ctr"/>
                </a:tc>
              </a:tr>
              <a:tr h="961587">
                <a:tc>
                  <a:txBody>
                    <a:bodyPr/>
                    <a:lstStyle/>
                    <a:p>
                      <a:pPr algn="ctr"/>
                      <a:r>
                        <a:rPr lang="en-US" sz="2600" dirty="0" smtClean="0"/>
                        <a:t>0.999998</a:t>
                      </a:r>
                      <a:endParaRPr lang="en-US" sz="2600" dirty="0">
                        <a:latin typeface="+mj-lt"/>
                      </a:endParaRPr>
                    </a:p>
                  </a:txBody>
                  <a:tcPr marL="130112" marR="130112" marT="65045" marB="65045" anchor="ctr"/>
                </a:tc>
                <a:tc>
                  <a:txBody>
                    <a:bodyPr/>
                    <a:lstStyle/>
                    <a:p>
                      <a:pPr algn="ctr"/>
                      <a:r>
                        <a:rPr lang="en-US" sz="2600" dirty="0" smtClean="0"/>
                        <a:t>2 </a:t>
                      </a:r>
                      <a:r>
                        <a:rPr lang="en-US" sz="2600" dirty="0" err="1" smtClean="0"/>
                        <a:t>ppm</a:t>
                      </a:r>
                      <a:endParaRPr lang="en-US" sz="2600" dirty="0">
                        <a:latin typeface="+mj-lt"/>
                      </a:endParaRPr>
                    </a:p>
                  </a:txBody>
                  <a:tcPr marL="130112" marR="130112" marT="65045" marB="65045" anchor="ctr"/>
                </a:tc>
                <a:tc>
                  <a:txBody>
                    <a:bodyPr/>
                    <a:lstStyle/>
                    <a:p>
                      <a:pPr algn="ctr"/>
                      <a:r>
                        <a:rPr lang="en-US" sz="2600" dirty="0" smtClean="0"/>
                        <a:t>0° 14’</a:t>
                      </a:r>
                      <a:endParaRPr lang="en-US" sz="2600" dirty="0">
                        <a:latin typeface="+mj-lt"/>
                      </a:endParaRPr>
                    </a:p>
                  </a:txBody>
                  <a:tcPr marL="130112" marR="130112" marT="65045" marB="65045" anchor="ctr"/>
                </a:tc>
                <a:tc>
                  <a:txBody>
                    <a:bodyPr/>
                    <a:lstStyle/>
                    <a:p>
                      <a:pPr algn="ctr"/>
                      <a:r>
                        <a:rPr lang="en-US" sz="2600" dirty="0" smtClean="0"/>
                        <a:t>22 miles</a:t>
                      </a:r>
                    </a:p>
                    <a:p>
                      <a:pPr algn="ctr"/>
                      <a:r>
                        <a:rPr lang="en-US" sz="2600" dirty="0" smtClean="0"/>
                        <a:t>36 km</a:t>
                      </a:r>
                      <a:endParaRPr lang="en-US" sz="2600" dirty="0">
                        <a:latin typeface="+mj-lt"/>
                      </a:endParaRPr>
                    </a:p>
                  </a:txBody>
                  <a:tcPr marL="130112" marR="130112" marT="65045" marB="65045" anchor="ctr"/>
                </a:tc>
              </a:tr>
              <a:tr h="961587">
                <a:tc>
                  <a:txBody>
                    <a:bodyPr/>
                    <a:lstStyle/>
                    <a:p>
                      <a:pPr algn="ctr"/>
                      <a:r>
                        <a:rPr lang="en-US" sz="2600" dirty="0" smtClean="0"/>
                        <a:t>0.99999</a:t>
                      </a:r>
                      <a:endParaRPr lang="en-US" sz="2600" dirty="0">
                        <a:latin typeface="+mj-lt"/>
                      </a:endParaRPr>
                    </a:p>
                  </a:txBody>
                  <a:tcPr marL="130112" marR="130112" marT="65045" marB="65045" anchor="ctr"/>
                </a:tc>
                <a:tc>
                  <a:txBody>
                    <a:bodyPr/>
                    <a:lstStyle/>
                    <a:p>
                      <a:pPr algn="ctr"/>
                      <a:r>
                        <a:rPr lang="en-US" sz="2600" dirty="0" smtClean="0"/>
                        <a:t>10 </a:t>
                      </a:r>
                      <a:r>
                        <a:rPr lang="en-US" sz="2600" dirty="0" err="1" smtClean="0"/>
                        <a:t>ppm</a:t>
                      </a:r>
                      <a:endParaRPr lang="en-US" sz="2600" dirty="0">
                        <a:latin typeface="+mj-lt"/>
                      </a:endParaRPr>
                    </a:p>
                  </a:txBody>
                  <a:tcPr marL="130112" marR="130112" marT="65045" marB="65045" anchor="ctr"/>
                </a:tc>
                <a:tc>
                  <a:txBody>
                    <a:bodyPr/>
                    <a:lstStyle/>
                    <a:p>
                      <a:pPr algn="ctr"/>
                      <a:r>
                        <a:rPr lang="en-US" sz="2600" dirty="0" smtClean="0"/>
                        <a:t>0° 31’</a:t>
                      </a:r>
                      <a:endParaRPr lang="en-US" sz="2600" dirty="0">
                        <a:latin typeface="+mj-lt"/>
                      </a:endParaRPr>
                    </a:p>
                  </a:txBody>
                  <a:tcPr marL="130112" marR="130112" marT="65045" marB="65045" anchor="ctr"/>
                </a:tc>
                <a:tc>
                  <a:txBody>
                    <a:bodyPr/>
                    <a:lstStyle/>
                    <a:p>
                      <a:pPr algn="ctr"/>
                      <a:r>
                        <a:rPr lang="en-US" sz="2600" dirty="0" smtClean="0"/>
                        <a:t>50 miles</a:t>
                      </a:r>
                    </a:p>
                    <a:p>
                      <a:pPr algn="ctr"/>
                      <a:r>
                        <a:rPr lang="en-US" sz="2600" dirty="0" smtClean="0"/>
                        <a:t>80 km</a:t>
                      </a:r>
                      <a:endParaRPr lang="en-US" sz="2600" dirty="0">
                        <a:latin typeface="+mj-lt"/>
                      </a:endParaRPr>
                    </a:p>
                  </a:txBody>
                  <a:tcPr marL="130112" marR="130112" marT="65045" marB="65045" anchor="ctr"/>
                </a:tc>
              </a:tr>
              <a:tr h="961587">
                <a:tc>
                  <a:txBody>
                    <a:bodyPr/>
                    <a:lstStyle/>
                    <a:p>
                      <a:pPr algn="ctr"/>
                      <a:r>
                        <a:rPr lang="en-US" sz="2600" dirty="0" smtClean="0"/>
                        <a:t>0.9999</a:t>
                      </a:r>
                      <a:endParaRPr lang="en-US" sz="2600" dirty="0">
                        <a:latin typeface="+mj-lt"/>
                      </a:endParaRPr>
                    </a:p>
                  </a:txBody>
                  <a:tcPr marL="130112" marR="130112" marT="65045" marB="65045" anchor="ctr"/>
                </a:tc>
                <a:tc>
                  <a:txBody>
                    <a:bodyPr/>
                    <a:lstStyle/>
                    <a:p>
                      <a:pPr algn="ctr"/>
                      <a:r>
                        <a:rPr lang="en-US" sz="2600" dirty="0" smtClean="0"/>
                        <a:t>100 </a:t>
                      </a:r>
                      <a:r>
                        <a:rPr lang="en-US" sz="2600" dirty="0" err="1" smtClean="0"/>
                        <a:t>ppm</a:t>
                      </a:r>
                      <a:endParaRPr lang="en-US" sz="2600" dirty="0">
                        <a:latin typeface="+mj-lt"/>
                      </a:endParaRPr>
                    </a:p>
                  </a:txBody>
                  <a:tcPr marL="130112" marR="130112" marT="65045" marB="65045" anchor="ctr"/>
                </a:tc>
                <a:tc>
                  <a:txBody>
                    <a:bodyPr/>
                    <a:lstStyle/>
                    <a:p>
                      <a:pPr algn="ctr"/>
                      <a:r>
                        <a:rPr lang="en-US" sz="2600" dirty="0" smtClean="0"/>
                        <a:t>1° 37’</a:t>
                      </a:r>
                      <a:endParaRPr lang="en-US" sz="2600" dirty="0">
                        <a:latin typeface="+mj-lt"/>
                      </a:endParaRPr>
                    </a:p>
                  </a:txBody>
                  <a:tcPr marL="130112" marR="130112" marT="65045" marB="65045" anchor="ctr"/>
                </a:tc>
                <a:tc>
                  <a:txBody>
                    <a:bodyPr/>
                    <a:lstStyle/>
                    <a:p>
                      <a:pPr algn="ctr"/>
                      <a:r>
                        <a:rPr lang="en-US" sz="2600" dirty="0" smtClean="0"/>
                        <a:t>158 miles</a:t>
                      </a:r>
                    </a:p>
                    <a:p>
                      <a:pPr algn="ctr"/>
                      <a:r>
                        <a:rPr lang="en-US" sz="2600" dirty="0" smtClean="0"/>
                        <a:t>254 km</a:t>
                      </a:r>
                      <a:endParaRPr lang="en-US" sz="2600" dirty="0">
                        <a:latin typeface="+mj-lt"/>
                      </a:endParaRPr>
                    </a:p>
                  </a:txBody>
                  <a:tcPr marL="130112" marR="130112" marT="65045" marB="65045" anchor="ct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58" y="1001696"/>
            <a:ext cx="11710035" cy="1491702"/>
          </a:xfrm>
        </p:spPr>
        <p:txBody>
          <a:bodyPr>
            <a:normAutofit/>
          </a:bodyPr>
          <a:lstStyle/>
          <a:p>
            <a:r>
              <a:rPr lang="en-US" dirty="0" smtClean="0"/>
              <a:t>Refining the Scale Factor</a:t>
            </a:r>
            <a:endParaRPr lang="en-US" dirty="0"/>
          </a:p>
        </p:txBody>
      </p:sp>
      <p:sp>
        <p:nvSpPr>
          <p:cNvPr id="3" name="Content Placeholder 2"/>
          <p:cNvSpPr>
            <a:spLocks noGrp="1"/>
          </p:cNvSpPr>
          <p:nvPr>
            <p:ph idx="1"/>
          </p:nvPr>
        </p:nvSpPr>
        <p:spPr>
          <a:xfrm>
            <a:off x="650558" y="2601807"/>
            <a:ext cx="11710035" cy="6396108"/>
          </a:xfrm>
        </p:spPr>
        <p:txBody>
          <a:bodyPr/>
          <a:lstStyle/>
          <a:p>
            <a:pPr>
              <a:spcBef>
                <a:spcPts val="1800"/>
              </a:spcBef>
            </a:pPr>
            <a:r>
              <a:rPr lang="en-US" dirty="0" smtClean="0"/>
              <a:t>To verify that our new local coordinate system is within acceptable error limits, we can check the Total Distortion</a:t>
            </a:r>
          </a:p>
          <a:p>
            <a:pPr>
              <a:spcBef>
                <a:spcPts val="1800"/>
              </a:spcBef>
            </a:pPr>
            <a:r>
              <a:rPr lang="en-US" dirty="0" smtClean="0"/>
              <a:t>If Total Distortion exceeds acceptable limits, we can go back and adjust our Datum Scale Factor, then check Total Distortion again</a:t>
            </a:r>
          </a:p>
        </p:txBody>
      </p:sp>
      <p:grpSp>
        <p:nvGrpSpPr>
          <p:cNvPr id="6" name="Group 9"/>
          <p:cNvGrpSpPr/>
          <p:nvPr/>
        </p:nvGrpSpPr>
        <p:grpSpPr>
          <a:xfrm>
            <a:off x="1573689" y="6053594"/>
            <a:ext cx="3578066" cy="1069524"/>
            <a:chOff x="2362200" y="4038597"/>
            <a:chExt cx="2357437" cy="751764"/>
          </a:xfrm>
        </p:grpSpPr>
        <p:sp>
          <p:nvSpPr>
            <p:cNvPr id="4" name="TextBox 3"/>
            <p:cNvSpPr txBox="1"/>
            <p:nvPr/>
          </p:nvSpPr>
          <p:spPr>
            <a:xfrm>
              <a:off x="2362200" y="4191000"/>
              <a:ext cx="2357437" cy="367769"/>
            </a:xfrm>
            <a:prstGeom prst="rect">
              <a:avLst/>
            </a:prstGeom>
            <a:noFill/>
          </p:spPr>
          <p:txBody>
            <a:bodyPr wrap="square" rtlCol="0">
              <a:spAutoFit/>
            </a:bodyPr>
            <a:lstStyle/>
            <a:p>
              <a:r>
                <a:rPr lang="el-GR" sz="2800" dirty="0" smtClean="0">
                  <a:latin typeface="Cambria" pitchFamily="18" charset="0"/>
                </a:rPr>
                <a:t>δ</a:t>
              </a:r>
              <a:r>
                <a:rPr lang="en-US" sz="2800" dirty="0" smtClean="0">
                  <a:latin typeface="Cambria" pitchFamily="18" charset="0"/>
                </a:rPr>
                <a:t>  =  k · (                 ) - 1</a:t>
              </a:r>
              <a:endParaRPr lang="en-US" sz="2800" dirty="0">
                <a:latin typeface="Cambria" pitchFamily="18" charset="0"/>
              </a:endParaRPr>
            </a:p>
          </p:txBody>
        </p:sp>
        <p:sp>
          <p:nvSpPr>
            <p:cNvPr id="5" name="TextBox 4"/>
            <p:cNvSpPr txBox="1"/>
            <p:nvPr/>
          </p:nvSpPr>
          <p:spPr>
            <a:xfrm>
              <a:off x="3362325" y="4038597"/>
              <a:ext cx="785812" cy="751764"/>
            </a:xfrm>
            <a:prstGeom prst="rect">
              <a:avLst/>
            </a:prstGeom>
            <a:noFill/>
          </p:spPr>
          <p:txBody>
            <a:bodyPr wrap="square" rtlCol="0">
              <a:spAutoFit/>
            </a:bodyPr>
            <a:lstStyle/>
            <a:p>
              <a:pPr algn="ctr">
                <a:spcAft>
                  <a:spcPts val="854"/>
                </a:spcAft>
              </a:pPr>
              <a:r>
                <a:rPr lang="en-US" sz="2800" dirty="0" smtClean="0">
                  <a:latin typeface="Cambria Math" pitchFamily="18" charset="0"/>
                  <a:ea typeface="Cambria Math" pitchFamily="18" charset="0"/>
                  <a:cs typeface="Arial" pitchFamily="34" charset="0"/>
                </a:rPr>
                <a:t>R</a:t>
              </a:r>
            </a:p>
            <a:p>
              <a:pPr algn="ctr">
                <a:spcAft>
                  <a:spcPts val="854"/>
                </a:spcAft>
              </a:pPr>
              <a:r>
                <a:rPr lang="en-US" sz="2800" dirty="0" smtClean="0">
                  <a:latin typeface="Cambria Math" pitchFamily="18" charset="0"/>
                  <a:ea typeface="Cambria Math" pitchFamily="18" charset="0"/>
                  <a:cs typeface="Arial" pitchFamily="34" charset="0"/>
                </a:rPr>
                <a:t>R + h</a:t>
              </a:r>
              <a:endParaRPr lang="en-US" sz="2800" baseline="-25000" dirty="0" smtClean="0">
                <a:latin typeface="Cambria Math" pitchFamily="18" charset="0"/>
                <a:ea typeface="Cambria Math" pitchFamily="18" charset="0"/>
                <a:cs typeface="Arial" pitchFamily="34" charset="0"/>
              </a:endParaRPr>
            </a:p>
          </p:txBody>
        </p:sp>
        <p:cxnSp>
          <p:nvCxnSpPr>
            <p:cNvPr id="7" name="Straight Connector 6"/>
            <p:cNvCxnSpPr>
              <a:stCxn id="5" idx="1"/>
              <a:endCxn id="5" idx="3"/>
            </p:cNvCxnSpPr>
            <p:nvPr/>
          </p:nvCxnSpPr>
          <p:spPr>
            <a:xfrm rot="10800000" flipH="1">
              <a:off x="3362325" y="4414480"/>
              <a:ext cx="7858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6886575" y="6021387"/>
            <a:ext cx="4445476" cy="1854919"/>
          </a:xfrm>
          <a:prstGeom prst="rect">
            <a:avLst/>
          </a:prstGeom>
          <a:noFill/>
          <a:ln w="12700">
            <a:solidFill>
              <a:schemeClr val="tx1"/>
            </a:solidFill>
          </a:ln>
        </p:spPr>
        <p:txBody>
          <a:bodyPr wrap="square" lIns="130101" tIns="65050" rIns="130101" bIns="65050" rtlCol="0">
            <a:spAutoFit/>
          </a:bodyPr>
          <a:lstStyle/>
          <a:p>
            <a:r>
              <a:rPr lang="el-GR" sz="2800" dirty="0" smtClean="0">
                <a:latin typeface="Cambria" pitchFamily="18" charset="0"/>
              </a:rPr>
              <a:t>δ</a:t>
            </a:r>
            <a:r>
              <a:rPr lang="en-US" sz="2800" dirty="0" smtClean="0">
                <a:latin typeface="Cambria" pitchFamily="18" charset="0"/>
              </a:rPr>
              <a:t>  =  Distortion</a:t>
            </a:r>
          </a:p>
          <a:p>
            <a:r>
              <a:rPr lang="en-US" sz="2800" dirty="0" smtClean="0">
                <a:latin typeface="Cambria" pitchFamily="18" charset="0"/>
              </a:rPr>
              <a:t>k  =  Grid Scale Factor</a:t>
            </a:r>
          </a:p>
          <a:p>
            <a:r>
              <a:rPr lang="en-US" sz="2800" dirty="0" smtClean="0">
                <a:latin typeface="Cambria" pitchFamily="18" charset="0"/>
              </a:rPr>
              <a:t>R  =  Ellipsoidal Radius</a:t>
            </a:r>
          </a:p>
          <a:p>
            <a:r>
              <a:rPr lang="en-US" sz="2800" dirty="0" smtClean="0">
                <a:latin typeface="Cambria" pitchFamily="18" charset="0"/>
              </a:rPr>
              <a:t>h  =  Ellipsoidal Height</a:t>
            </a:r>
            <a:endParaRPr lang="en-US" sz="2800" dirty="0">
              <a:latin typeface="Cambria" pitchFamily="18" charset="0"/>
            </a:endParaRPr>
          </a:p>
        </p:txBody>
      </p:sp>
      <p:sp>
        <p:nvSpPr>
          <p:cNvPr id="9" name="TextBox 8"/>
          <p:cNvSpPr txBox="1"/>
          <p:nvPr/>
        </p:nvSpPr>
        <p:spPr>
          <a:xfrm>
            <a:off x="1139984" y="7679724"/>
            <a:ext cx="4879181" cy="481656"/>
          </a:xfrm>
          <a:prstGeom prst="rect">
            <a:avLst/>
          </a:prstGeom>
          <a:noFill/>
        </p:spPr>
        <p:txBody>
          <a:bodyPr wrap="square" lIns="130101" tIns="65050" rIns="130101" bIns="65050" rtlCol="0">
            <a:spAutoFit/>
          </a:bodyPr>
          <a:lstStyle/>
          <a:p>
            <a:r>
              <a:rPr lang="en-US" sz="2300" dirty="0" smtClean="0">
                <a:latin typeface="Cambria" pitchFamily="18" charset="0"/>
              </a:rPr>
              <a:t>(Multiply </a:t>
            </a:r>
            <a:r>
              <a:rPr lang="el-GR" sz="2300" dirty="0" smtClean="0">
                <a:latin typeface="Cambria" pitchFamily="18" charset="0"/>
              </a:rPr>
              <a:t>δ</a:t>
            </a:r>
            <a:r>
              <a:rPr lang="en-US" sz="2300" dirty="0" smtClean="0">
                <a:latin typeface="Cambria" pitchFamily="18" charset="0"/>
              </a:rPr>
              <a:t> by 1,000,000 to get PPM)</a:t>
            </a:r>
            <a:endParaRPr lang="en-US" sz="2300" dirty="0">
              <a:latin typeface="Cambria"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dp_extents.png"/>
          <p:cNvPicPr>
            <a:picLocks noChangeAspect="1"/>
          </p:cNvPicPr>
          <p:nvPr/>
        </p:nvPicPr>
        <p:blipFill>
          <a:blip r:embed="rId2" cstate="print"/>
          <a:stretch>
            <a:fillRect/>
          </a:stretch>
        </p:blipFill>
        <p:spPr>
          <a:xfrm>
            <a:off x="216853" y="3252258"/>
            <a:ext cx="12487461" cy="4480548"/>
          </a:xfrm>
          <a:prstGeom prst="rect">
            <a:avLst/>
          </a:prstGeom>
        </p:spPr>
      </p:pic>
      <p:sp>
        <p:nvSpPr>
          <p:cNvPr id="4" name="Title 3"/>
          <p:cNvSpPr>
            <a:spLocks noGrp="1"/>
          </p:cNvSpPr>
          <p:nvPr>
            <p:ph type="title"/>
          </p:nvPr>
        </p:nvSpPr>
        <p:spPr>
          <a:xfrm>
            <a:off x="638175" y="763587"/>
            <a:ext cx="11762080" cy="1417320"/>
          </a:xfrm>
        </p:spPr>
        <p:txBody>
          <a:bodyPr/>
          <a:lstStyle/>
          <a:p>
            <a:r>
              <a:rPr lang="en-US" dirty="0" smtClean="0"/>
              <a:t>Low Distortion Projection Zone</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3725" y="363538"/>
            <a:ext cx="11761788" cy="1238249"/>
          </a:xfrm>
        </p:spPr>
        <p:txBody>
          <a:bodyPr/>
          <a:lstStyle/>
          <a:p>
            <a:r>
              <a:rPr lang="en-US" dirty="0" smtClean="0"/>
              <a:t>Sample Distortion Analysis</a:t>
            </a:r>
            <a:endParaRPr lang="en-US" dirty="0"/>
          </a:p>
        </p:txBody>
      </p:sp>
      <p:sp>
        <p:nvSpPr>
          <p:cNvPr id="12" name="TextBox 11"/>
          <p:cNvSpPr txBox="1"/>
          <p:nvPr/>
        </p:nvSpPr>
        <p:spPr>
          <a:xfrm>
            <a:off x="1247775" y="7926387"/>
            <a:ext cx="6442789" cy="646331"/>
          </a:xfrm>
          <a:prstGeom prst="rect">
            <a:avLst/>
          </a:prstGeom>
          <a:noFill/>
        </p:spPr>
        <p:txBody>
          <a:bodyPr wrap="none" rtlCol="0">
            <a:spAutoFit/>
          </a:bodyPr>
          <a:lstStyle/>
          <a:p>
            <a:r>
              <a:rPr lang="en-US" sz="1800" i="1" dirty="0" smtClean="0"/>
              <a:t>Analysis produced in Civil 3D, using the Sincpac-C3D add-on</a:t>
            </a:r>
          </a:p>
          <a:p>
            <a:r>
              <a:rPr lang="en-US" sz="1800" i="1" dirty="0" smtClean="0"/>
              <a:t>Available from </a:t>
            </a:r>
            <a:r>
              <a:rPr lang="en-US" sz="1800" i="1" dirty="0" err="1" smtClean="0"/>
              <a:t>Quux</a:t>
            </a:r>
            <a:r>
              <a:rPr lang="en-US" sz="1800" i="1" dirty="0" smtClean="0"/>
              <a:t> Software – http://www.quuxsoft.com</a:t>
            </a:r>
            <a:endParaRPr lang="en-US" sz="1800" i="1" dirty="0"/>
          </a:p>
        </p:txBody>
      </p:sp>
      <p:pic>
        <p:nvPicPr>
          <p:cNvPr id="9" name="Content Placeholder 8" descr="0881-00_LSP.png"/>
          <p:cNvPicPr>
            <a:picLocks noGrp="1" noChangeAspect="1"/>
          </p:cNvPicPr>
          <p:nvPr>
            <p:ph idx="1"/>
          </p:nvPr>
        </p:nvPicPr>
        <p:blipFill>
          <a:blip r:embed="rId2" cstate="print"/>
          <a:stretch>
            <a:fillRect/>
          </a:stretch>
        </p:blipFill>
        <p:spPr>
          <a:xfrm>
            <a:off x="1400175" y="1677987"/>
            <a:ext cx="10108713" cy="5980188"/>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Projections</a:t>
            </a:r>
            <a:endParaRPr lang="en-US" dirty="0"/>
          </a:p>
        </p:txBody>
      </p:sp>
      <p:sp>
        <p:nvSpPr>
          <p:cNvPr id="3" name="Content Placeholder 2"/>
          <p:cNvSpPr>
            <a:spLocks noGrp="1"/>
          </p:cNvSpPr>
          <p:nvPr>
            <p:ph idx="1"/>
          </p:nvPr>
        </p:nvSpPr>
        <p:spPr>
          <a:xfrm>
            <a:off x="638175" y="1830387"/>
            <a:ext cx="11761788" cy="6699250"/>
          </a:xfrm>
        </p:spPr>
        <p:txBody>
          <a:bodyPr/>
          <a:lstStyle/>
          <a:p>
            <a:r>
              <a:rPr lang="en-US" dirty="0" smtClean="0"/>
              <a:t>Rather than attempting to use a flat surface for our coordinate grid, we place the coordinate grid on a curved surface, reducing the amount of distortion.</a:t>
            </a:r>
          </a:p>
        </p:txBody>
      </p:sp>
      <p:pic>
        <p:nvPicPr>
          <p:cNvPr id="4" name="Picture 3" descr="projections_lambert.png"/>
          <p:cNvPicPr>
            <a:picLocks noChangeAspect="1"/>
          </p:cNvPicPr>
          <p:nvPr/>
        </p:nvPicPr>
        <p:blipFill>
          <a:blip r:embed="rId2" cstate="print"/>
          <a:stretch>
            <a:fillRect/>
          </a:stretch>
        </p:blipFill>
        <p:spPr>
          <a:xfrm>
            <a:off x="3381375" y="4268787"/>
            <a:ext cx="4990145" cy="4336344"/>
          </a:xfrm>
          <a:prstGeom prst="rect">
            <a:avLst/>
          </a:prstGeom>
        </p:spPr>
      </p:pic>
      <p:sp>
        <p:nvSpPr>
          <p:cNvPr id="5" name="Line Callout 2 4"/>
          <p:cNvSpPr/>
          <p:nvPr/>
        </p:nvSpPr>
        <p:spPr>
          <a:xfrm>
            <a:off x="638175" y="4116387"/>
            <a:ext cx="2951639" cy="2071547"/>
          </a:xfrm>
          <a:prstGeom prst="borderCallout2">
            <a:avLst>
              <a:gd name="adj1" fmla="val 21271"/>
              <a:gd name="adj2" fmla="val 104710"/>
              <a:gd name="adj3" fmla="val 21443"/>
              <a:gd name="adj4" fmla="val 118116"/>
              <a:gd name="adj5" fmla="val 42327"/>
              <a:gd name="adj6" fmla="val 139768"/>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Coordinate grid is on the curved surface (typically a cone or cylinder)</a:t>
            </a:r>
            <a:endParaRPr lang="en-US" dirty="0">
              <a:solidFill>
                <a:schemeClr val="accent4"/>
              </a:solidFill>
            </a:endParaRPr>
          </a:p>
        </p:txBody>
      </p:sp>
      <p:sp>
        <p:nvSpPr>
          <p:cNvPr id="7" name="Line Callout 2 6"/>
          <p:cNvSpPr/>
          <p:nvPr/>
        </p:nvSpPr>
        <p:spPr>
          <a:xfrm>
            <a:off x="8911110" y="4268787"/>
            <a:ext cx="3252788" cy="2059764"/>
          </a:xfrm>
          <a:prstGeom prst="borderCallout2">
            <a:avLst>
              <a:gd name="adj1" fmla="val 18750"/>
              <a:gd name="adj2" fmla="val -4420"/>
              <a:gd name="adj3" fmla="val 18750"/>
              <a:gd name="adj4" fmla="val -16667"/>
              <a:gd name="adj5" fmla="val 77490"/>
              <a:gd name="adj6" fmla="val -84058"/>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There is now an entire line of minimal distortion, instead of only a single point.</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Rules-Of-Thumb</a:t>
            </a:r>
            <a:endParaRPr lang="en-US" dirty="0"/>
          </a:p>
        </p:txBody>
      </p:sp>
      <p:sp>
        <p:nvSpPr>
          <p:cNvPr id="3" name="Content Placeholder 2"/>
          <p:cNvSpPr>
            <a:spLocks noGrp="1"/>
          </p:cNvSpPr>
          <p:nvPr>
            <p:ph idx="1"/>
          </p:nvPr>
        </p:nvSpPr>
        <p:spPr>
          <a:xfrm>
            <a:off x="593725" y="1906587"/>
            <a:ext cx="11761788" cy="6938963"/>
          </a:xfrm>
        </p:spPr>
        <p:txBody>
          <a:bodyPr/>
          <a:lstStyle/>
          <a:p>
            <a:pPr>
              <a:spcBef>
                <a:spcPts val="1800"/>
              </a:spcBef>
            </a:pPr>
            <a:r>
              <a:rPr lang="en-US" dirty="0" smtClean="0"/>
              <a:t>Using an existing datum (e.g. NAD83) as the basis is usually preferable to defining your own custom ellipsoid</a:t>
            </a:r>
          </a:p>
          <a:p>
            <a:pPr>
              <a:spcBef>
                <a:spcPts val="1800"/>
              </a:spcBef>
            </a:pPr>
            <a:r>
              <a:rPr lang="en-US" dirty="0" smtClean="0"/>
              <a:t>Define the Datum Scale Factor to no more than SIX decimal places</a:t>
            </a:r>
          </a:p>
          <a:p>
            <a:pPr>
              <a:spcBef>
                <a:spcPts val="1800"/>
              </a:spcBef>
            </a:pPr>
            <a:r>
              <a:rPr lang="en-US" dirty="0" smtClean="0"/>
              <a:t>Define Origins to an even degree or arc-minute</a:t>
            </a:r>
          </a:p>
          <a:p>
            <a:pPr>
              <a:spcBef>
                <a:spcPts val="1800"/>
              </a:spcBef>
            </a:pPr>
            <a:r>
              <a:rPr lang="en-US" dirty="0" smtClean="0"/>
              <a:t>Use whole numbers for False </a:t>
            </a:r>
            <a:r>
              <a:rPr lang="en-US" dirty="0" err="1" smtClean="0"/>
              <a:t>Northings</a:t>
            </a:r>
            <a:r>
              <a:rPr lang="en-US" dirty="0" smtClean="0"/>
              <a:t> and </a:t>
            </a:r>
            <a:r>
              <a:rPr lang="en-US" dirty="0" err="1" smtClean="0"/>
              <a:t>Eastings</a:t>
            </a:r>
            <a:endParaRPr lang="en-US" dirty="0" smtClean="0"/>
          </a:p>
          <a:p>
            <a:pPr>
              <a:spcBef>
                <a:spcPts val="1800"/>
              </a:spcBef>
            </a:pPr>
            <a:r>
              <a:rPr lang="en-US" dirty="0" smtClean="0"/>
              <a:t>Define False </a:t>
            </a:r>
            <a:r>
              <a:rPr lang="en-US" dirty="0" err="1" smtClean="0"/>
              <a:t>Northings</a:t>
            </a:r>
            <a:r>
              <a:rPr lang="en-US" dirty="0" smtClean="0"/>
              <a:t> and </a:t>
            </a:r>
            <a:r>
              <a:rPr lang="en-US" dirty="0" err="1" smtClean="0"/>
              <a:t>Eastings</a:t>
            </a:r>
            <a:r>
              <a:rPr lang="en-US" dirty="0" smtClean="0"/>
              <a:t> in such a way that the coordinates cannot be confused with other standard coordinate systems for the area (e.g. State Plane or UTM)</a:t>
            </a:r>
          </a:p>
          <a:p>
            <a:pPr>
              <a:spcBef>
                <a:spcPts val="1800"/>
              </a:spcBef>
            </a:pPr>
            <a:r>
              <a:rPr lang="en-US" dirty="0" smtClean="0">
                <a:solidFill>
                  <a:schemeClr val="accent2"/>
                </a:solidFill>
              </a:rPr>
              <a:t>Metadata for a Custom Projection must be published, or the data is useless for others</a:t>
            </a:r>
            <a:endParaRPr lang="en-US" dirty="0">
              <a:solidFill>
                <a:schemeClr val="accent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363538"/>
            <a:ext cx="11761788" cy="1009649"/>
          </a:xfrm>
        </p:spPr>
        <p:txBody>
          <a:bodyPr/>
          <a:lstStyle/>
          <a:p>
            <a:r>
              <a:rPr lang="en-US" dirty="0" smtClean="0"/>
              <a:t>Sample Projection Metadata</a:t>
            </a:r>
            <a:endParaRPr lang="en-US" dirty="0"/>
          </a:p>
        </p:txBody>
      </p:sp>
      <p:sp>
        <p:nvSpPr>
          <p:cNvPr id="3" name="Content Placeholder 2"/>
          <p:cNvSpPr>
            <a:spLocks noGrp="1"/>
          </p:cNvSpPr>
          <p:nvPr>
            <p:ph idx="1"/>
          </p:nvPr>
        </p:nvSpPr>
        <p:spPr>
          <a:xfrm>
            <a:off x="593725" y="1373187"/>
            <a:ext cx="11017250" cy="7472363"/>
          </a:xfrm>
        </p:spPr>
        <p:txBody>
          <a:bodyPr/>
          <a:lstStyle/>
          <a:p>
            <a:pPr marL="0" indent="0">
              <a:spcAft>
                <a:spcPts val="2400"/>
              </a:spcAft>
              <a:buNone/>
            </a:pPr>
            <a:r>
              <a:rPr lang="en-US" sz="2400" dirty="0" smtClean="0"/>
              <a:t>All distances and bearings shown hereon are grid values based on the following projection definition:</a:t>
            </a:r>
            <a:endParaRPr lang="en-US" sz="2400" u="sng" dirty="0" smtClean="0"/>
          </a:p>
          <a:p>
            <a:pPr marL="4806950" indent="-4114800">
              <a:buNone/>
            </a:pPr>
            <a:r>
              <a:rPr lang="en-US" sz="2400" u="sng" dirty="0" smtClean="0"/>
              <a:t>Linear Unit</a:t>
            </a:r>
            <a:r>
              <a:rPr lang="en-US" sz="2400" dirty="0" smtClean="0"/>
              <a:t>: 	US Survey Foot</a:t>
            </a:r>
          </a:p>
          <a:p>
            <a:pPr marL="4806950" indent="-4114800">
              <a:buNone/>
            </a:pPr>
            <a:r>
              <a:rPr lang="en-US" sz="2400" u="sng" dirty="0" smtClean="0"/>
              <a:t>Geodetic Datum:</a:t>
            </a:r>
            <a:r>
              <a:rPr lang="en-US" sz="2400" dirty="0" smtClean="0"/>
              <a:t>	NAD83</a:t>
            </a:r>
          </a:p>
          <a:p>
            <a:pPr marL="4806950" indent="-4114800">
              <a:buNone/>
            </a:pPr>
            <a:r>
              <a:rPr lang="en-US" sz="2400" u="sng" dirty="0" smtClean="0"/>
              <a:t>Vertical Datum</a:t>
            </a:r>
            <a:r>
              <a:rPr lang="en-US" sz="2400" dirty="0" smtClean="0"/>
              <a:t>:	NAVD88</a:t>
            </a:r>
          </a:p>
          <a:p>
            <a:pPr marL="4806950" indent="-4114800">
              <a:buNone/>
            </a:pPr>
            <a:r>
              <a:rPr lang="en-US" sz="2400" u="sng" dirty="0" smtClean="0"/>
              <a:t>Projection</a:t>
            </a:r>
            <a:r>
              <a:rPr lang="en-US" sz="2400" dirty="0" smtClean="0"/>
              <a:t>:	Lambert Conic Conformal, single parallel</a:t>
            </a:r>
          </a:p>
          <a:p>
            <a:pPr marL="4806950" indent="-4114800">
              <a:buNone/>
            </a:pPr>
            <a:r>
              <a:rPr lang="en-US" sz="2400" u="sng" dirty="0" smtClean="0"/>
              <a:t>Origin Latitude</a:t>
            </a:r>
            <a:r>
              <a:rPr lang="en-US" sz="2400" dirty="0" smtClean="0"/>
              <a:t>:	N 39°00’</a:t>
            </a:r>
          </a:p>
          <a:p>
            <a:pPr marL="4806950" indent="-4114800">
              <a:buNone/>
            </a:pPr>
            <a:r>
              <a:rPr lang="en-US" sz="2400" u="sng" dirty="0" smtClean="0"/>
              <a:t>Central Meridian Longitude</a:t>
            </a:r>
            <a:r>
              <a:rPr lang="en-US" sz="2400" dirty="0" smtClean="0"/>
              <a:t>:	W 105°03’</a:t>
            </a:r>
          </a:p>
          <a:p>
            <a:pPr marL="4806950" indent="-4114800">
              <a:buNone/>
            </a:pPr>
            <a:r>
              <a:rPr lang="en-US" sz="2400" u="sng" dirty="0" smtClean="0"/>
              <a:t>Scale Factor</a:t>
            </a:r>
            <a:r>
              <a:rPr lang="en-US" sz="2400" dirty="0" smtClean="0"/>
              <a:t>:	1.000410 (exact)</a:t>
            </a:r>
          </a:p>
          <a:p>
            <a:pPr marL="4806950" indent="-4114800">
              <a:buNone/>
            </a:pPr>
            <a:r>
              <a:rPr lang="en-US" sz="2400" u="sng" dirty="0" smtClean="0"/>
              <a:t>False Northing</a:t>
            </a:r>
            <a:r>
              <a:rPr lang="en-US" sz="2400" dirty="0" smtClean="0"/>
              <a:t>:	350,000</a:t>
            </a:r>
          </a:p>
          <a:p>
            <a:pPr marL="4806950" indent="-4114800">
              <a:buNone/>
            </a:pPr>
            <a:r>
              <a:rPr lang="en-US" sz="2400" u="sng" dirty="0" smtClean="0"/>
              <a:t>False Easting</a:t>
            </a:r>
            <a:r>
              <a:rPr lang="en-US" sz="2400" dirty="0" smtClean="0"/>
              <a:t>:	650,000</a:t>
            </a:r>
            <a:endParaRPr lang="en-US" sz="2400" u="sng" dirty="0" smtClean="0"/>
          </a:p>
          <a:p>
            <a:pPr marL="0" indent="0">
              <a:spcBef>
                <a:spcPts val="2400"/>
              </a:spcBef>
              <a:buNone/>
            </a:pPr>
            <a:r>
              <a:rPr lang="en-US" sz="2400" dirty="0" smtClean="0"/>
              <a:t>This projection was defined such that grid distances are equivalent to “ground” distances over the project area.</a:t>
            </a:r>
          </a:p>
          <a:p>
            <a:pPr marL="0" indent="0">
              <a:spcBef>
                <a:spcPts val="2400"/>
              </a:spcBef>
              <a:buNone/>
            </a:pPr>
            <a:r>
              <a:rPr lang="en-US" sz="2400" dirty="0" smtClean="0"/>
              <a:t>The Basis of Bearings is geodetic north.  Note that grid bearings shown hereon (or implied by grid coordinates) do not equal geodetic bearings due to meridian convergence.</a:t>
            </a:r>
            <a:endParaRPr lang="en-US" sz="2400"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Content Placeholder 2"/>
          <p:cNvSpPr>
            <a:spLocks noGrp="1"/>
          </p:cNvSpPr>
          <p:nvPr>
            <p:ph idx="1"/>
          </p:nvPr>
        </p:nvSpPr>
        <p:spPr/>
        <p:txBody>
          <a:bodyPr/>
          <a:lstStyle/>
          <a:p>
            <a:pPr>
              <a:spcBef>
                <a:spcPts val="3600"/>
              </a:spcBef>
            </a:pPr>
            <a:r>
              <a:rPr lang="en-US" dirty="0" smtClean="0"/>
              <a:t>Map transformation commands (i.e. Map Queries) do not work on Civil 3D entities.</a:t>
            </a:r>
          </a:p>
          <a:p>
            <a:pPr>
              <a:spcBef>
                <a:spcPts val="3600"/>
              </a:spcBef>
            </a:pPr>
            <a:r>
              <a:rPr lang="en-US" dirty="0" err="1" smtClean="0"/>
              <a:t>LandXML</a:t>
            </a:r>
            <a:r>
              <a:rPr lang="en-US" dirty="0" smtClean="0"/>
              <a:t> Import/Export does NOT transform coordinates.</a:t>
            </a:r>
          </a:p>
          <a:p>
            <a:pPr>
              <a:spcBef>
                <a:spcPts val="3600"/>
              </a:spcBef>
            </a:pPr>
            <a:r>
              <a:rPr lang="en-US" dirty="0" smtClean="0"/>
              <a:t>To transform Civil 3D entities they must be exploded or exported to plain </a:t>
            </a:r>
            <a:r>
              <a:rPr lang="en-US" dirty="0" err="1" smtClean="0"/>
              <a:t>Autocad</a:t>
            </a:r>
            <a:r>
              <a:rPr lang="en-US" dirty="0" smtClean="0"/>
              <a:t> format, then Map commands may be used to transform the “dumb </a:t>
            </a:r>
            <a:r>
              <a:rPr lang="en-US" dirty="0" err="1" smtClean="0"/>
              <a:t>linework</a:t>
            </a:r>
            <a:r>
              <a:rPr lang="en-US" dirty="0" smtClean="0"/>
              <a:t>”.</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Transforming a Civil 3D Surface</a:t>
            </a:r>
            <a:endParaRPr lang="en-US" dirty="0"/>
          </a:p>
        </p:txBody>
      </p:sp>
      <p:sp>
        <p:nvSpPr>
          <p:cNvPr id="3" name="Content Placeholder 2"/>
          <p:cNvSpPr>
            <a:spLocks noGrp="1"/>
          </p:cNvSpPr>
          <p:nvPr>
            <p:ph idx="1"/>
          </p:nvPr>
        </p:nvSpPr>
        <p:spPr/>
        <p:txBody>
          <a:bodyPr/>
          <a:lstStyle/>
          <a:p>
            <a:pPr marL="514350" indent="-514350">
              <a:spcBef>
                <a:spcPts val="3600"/>
              </a:spcBef>
              <a:buFont typeface="+mj-lt"/>
              <a:buAutoNum type="arabicPeriod"/>
            </a:pPr>
            <a:r>
              <a:rPr lang="en-US" dirty="0" smtClean="0"/>
              <a:t>Extract TIN Triangles and Boundary from Surface</a:t>
            </a:r>
          </a:p>
          <a:p>
            <a:pPr marL="514350" indent="-514350">
              <a:spcBef>
                <a:spcPts val="3600"/>
              </a:spcBef>
              <a:buFont typeface="+mj-lt"/>
              <a:buAutoNum type="arabicPeriod"/>
            </a:pPr>
            <a:r>
              <a:rPr lang="en-US" dirty="0" smtClean="0"/>
              <a:t>Create a new drawing and set it to your target coordinate system</a:t>
            </a:r>
          </a:p>
          <a:p>
            <a:pPr marL="514350" indent="-514350">
              <a:spcBef>
                <a:spcPts val="3600"/>
              </a:spcBef>
              <a:buFont typeface="+mj-lt"/>
              <a:buAutoNum type="arabicPeriod"/>
            </a:pPr>
            <a:r>
              <a:rPr lang="en-US" dirty="0" smtClean="0"/>
              <a:t>Attach the new drawing to the drawing containing your TIN Triangles and Boundary</a:t>
            </a:r>
          </a:p>
          <a:p>
            <a:pPr marL="514350" indent="-514350">
              <a:spcBef>
                <a:spcPts val="3600"/>
              </a:spcBef>
              <a:buFont typeface="+mj-lt"/>
              <a:buAutoNum type="arabicPeriod"/>
            </a:pPr>
            <a:r>
              <a:rPr lang="en-US" dirty="0" smtClean="0"/>
              <a:t>Query the TIN Triangles and Boundary into your new drawing</a:t>
            </a:r>
          </a:p>
          <a:p>
            <a:pPr marL="514350" indent="-514350">
              <a:spcBef>
                <a:spcPts val="3600"/>
              </a:spcBef>
              <a:buFont typeface="+mj-lt"/>
              <a:buAutoNum type="arabicPeriod"/>
            </a:pPr>
            <a:r>
              <a:rPr lang="en-US" dirty="0" smtClean="0"/>
              <a:t>Create a new surface from the TIN Triangles and Boundary in your new drawing</a:t>
            </a:r>
            <a:endParaRPr lang="en-U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background2.jpg"/>
          <p:cNvPicPr>
            <a:picLocks noChangeAspect="1"/>
          </p:cNvPicPr>
          <p:nvPr/>
        </p:nvPicPr>
        <p:blipFill>
          <a:blip r:embed="rId3" cstate="print"/>
          <a:srcRect/>
          <a:stretch>
            <a:fillRect/>
          </a:stretch>
        </p:blipFill>
        <p:spPr bwMode="auto">
          <a:xfrm>
            <a:off x="3175" y="1588"/>
            <a:ext cx="13004800" cy="9753600"/>
          </a:xfrm>
          <a:prstGeom prst="rect">
            <a:avLst/>
          </a:prstGeom>
          <a:noFill/>
          <a:ln w="9525">
            <a:noFill/>
            <a:miter lim="800000"/>
            <a:headEnd/>
            <a:tailEnd/>
          </a:ln>
        </p:spPr>
      </p:pic>
      <p:pic>
        <p:nvPicPr>
          <p:cNvPr id="59395" name="Picture 7" descr="AU_LOGO.jpg"/>
          <p:cNvPicPr>
            <a:picLocks noChangeAspect="1"/>
          </p:cNvPicPr>
          <p:nvPr/>
        </p:nvPicPr>
        <p:blipFill>
          <a:blip r:embed="rId4" cstate="print"/>
          <a:srcRect/>
          <a:stretch>
            <a:fillRect/>
          </a:stretch>
        </p:blipFill>
        <p:spPr bwMode="auto">
          <a:xfrm>
            <a:off x="5362575" y="3582988"/>
            <a:ext cx="2286000" cy="2286000"/>
          </a:xfrm>
          <a:prstGeom prst="rect">
            <a:avLst/>
          </a:prstGeom>
          <a:noFill/>
          <a:ln w="9525">
            <a:noFill/>
            <a:miter lim="800000"/>
            <a:headEnd/>
            <a:tailEnd/>
          </a:ln>
        </p:spPr>
      </p:pic>
      <p:sp>
        <p:nvSpPr>
          <p:cNvPr id="59396" name="TextBox 3"/>
          <p:cNvSpPr txBox="1">
            <a:spLocks noChangeArrowheads="1"/>
          </p:cNvSpPr>
          <p:nvPr/>
        </p:nvSpPr>
        <p:spPr bwMode="auto">
          <a:xfrm>
            <a:off x="333375" y="8916988"/>
            <a:ext cx="12420600" cy="954087"/>
          </a:xfrm>
          <a:prstGeom prst="rect">
            <a:avLst/>
          </a:prstGeom>
          <a:noFill/>
          <a:ln w="9525">
            <a:noFill/>
            <a:miter lim="800000"/>
            <a:headEnd/>
            <a:tailEnd/>
          </a:ln>
        </p:spPr>
        <p:txBody>
          <a:bodyPr>
            <a:prstTxWarp prst="textNoShape">
              <a:avLst/>
            </a:prstTxWarp>
            <a:spAutoFit/>
          </a:bodyPr>
          <a:lstStyle/>
          <a:p>
            <a:pPr hangingPunct="0"/>
            <a:r>
              <a:rPr lang="en-US" sz="1000">
                <a:solidFill>
                  <a:srgbClr val="7F7F7F"/>
                </a:solidFill>
              </a:rPr>
              <a:t>Autodesk [and other] are registered trademarks or trademarks of Autodesk, Inc., and/or its subsidiaries and/or affiliates in the USA and/or other countries. All other brand names, product names, or trademarks belong to their respective holders. Autodesk reserves the right to alter product and services offerings, and specifications and pricing at any time without notice, and is not responsible for typographical or graphical errors that may appear in this document. © 2010 Autodesk, Inc. All rights reserved. </a:t>
            </a:r>
          </a:p>
          <a:p>
            <a:endParaRPr lang="en-US"/>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58" y="1001696"/>
            <a:ext cx="11710035" cy="1285891"/>
          </a:xfrm>
        </p:spPr>
        <p:txBody>
          <a:bodyPr/>
          <a:lstStyle/>
          <a:p>
            <a:r>
              <a:rPr lang="en-US" dirty="0" smtClean="0"/>
              <a:t>Projection Distortion</a:t>
            </a:r>
            <a:endParaRPr lang="en-US" dirty="0"/>
          </a:p>
        </p:txBody>
      </p:sp>
      <p:sp>
        <p:nvSpPr>
          <p:cNvPr id="3" name="Content Placeholder 2"/>
          <p:cNvSpPr>
            <a:spLocks noGrp="1"/>
          </p:cNvSpPr>
          <p:nvPr>
            <p:ph idx="1"/>
          </p:nvPr>
        </p:nvSpPr>
        <p:spPr>
          <a:xfrm>
            <a:off x="650558" y="2668587"/>
            <a:ext cx="11710035" cy="6019800"/>
          </a:xfrm>
        </p:spPr>
        <p:txBody>
          <a:bodyPr>
            <a:normAutofit/>
          </a:bodyPr>
          <a:lstStyle/>
          <a:p>
            <a:pPr>
              <a:spcBef>
                <a:spcPts val="1707"/>
              </a:spcBef>
            </a:pPr>
            <a:r>
              <a:rPr lang="en-US" dirty="0" smtClean="0"/>
              <a:t>When mapping a curved surface to a plane, we distort angles, distances, or areas.  This is unavoidable.</a:t>
            </a:r>
          </a:p>
          <a:p>
            <a:pPr>
              <a:spcBef>
                <a:spcPts val="1707"/>
              </a:spcBef>
            </a:pPr>
            <a:r>
              <a:rPr lang="en-US" dirty="0" smtClean="0"/>
              <a:t>By selecting an appropriate projection type, we can preserve one of the three properties.</a:t>
            </a:r>
          </a:p>
          <a:p>
            <a:pPr lvl="1">
              <a:spcBef>
                <a:spcPts val="854"/>
              </a:spcBef>
              <a:tabLst>
                <a:tab pos="5527027" algn="l"/>
              </a:tabLst>
            </a:pPr>
            <a:r>
              <a:rPr lang="en-US" dirty="0" smtClean="0">
                <a:solidFill>
                  <a:schemeClr val="accent1">
                    <a:lumMod val="40000"/>
                    <a:lumOff val="60000"/>
                  </a:schemeClr>
                </a:solidFill>
              </a:rPr>
              <a:t>Equal-Area Projection:	Preserves areas</a:t>
            </a:r>
          </a:p>
          <a:p>
            <a:pPr lvl="1">
              <a:spcBef>
                <a:spcPts val="854"/>
              </a:spcBef>
              <a:tabLst>
                <a:tab pos="5527027" algn="l"/>
              </a:tabLst>
            </a:pPr>
            <a:r>
              <a:rPr lang="en-US" dirty="0" smtClean="0">
                <a:solidFill>
                  <a:schemeClr val="accent1">
                    <a:lumMod val="40000"/>
                    <a:lumOff val="60000"/>
                  </a:schemeClr>
                </a:solidFill>
              </a:rPr>
              <a:t>Equidistant Projection:	Preserves distances</a:t>
            </a:r>
          </a:p>
          <a:p>
            <a:pPr lvl="1">
              <a:spcBef>
                <a:spcPts val="854"/>
              </a:spcBef>
              <a:tabLst>
                <a:tab pos="5527027" algn="l"/>
              </a:tabLst>
            </a:pPr>
            <a:r>
              <a:rPr lang="en-US" dirty="0" smtClean="0">
                <a:solidFill>
                  <a:schemeClr val="accent1">
                    <a:lumMod val="40000"/>
                    <a:lumOff val="60000"/>
                  </a:schemeClr>
                </a:solidFill>
              </a:rPr>
              <a:t>Conformal Projection:	Preserves shapes</a:t>
            </a:r>
          </a:p>
          <a:p>
            <a:pPr>
              <a:spcBef>
                <a:spcPts val="1707"/>
              </a:spcBef>
            </a:pPr>
            <a:r>
              <a:rPr lang="en-US" dirty="0" smtClean="0"/>
              <a:t>For a coordinate system, we should use a </a:t>
            </a:r>
            <a:r>
              <a:rPr lang="en-US" b="1" dirty="0" smtClean="0">
                <a:solidFill>
                  <a:schemeClr val="accent1">
                    <a:lumMod val="40000"/>
                    <a:lumOff val="60000"/>
                  </a:schemeClr>
                </a:solidFill>
              </a:rPr>
              <a:t>conformal</a:t>
            </a:r>
            <a:r>
              <a:rPr lang="en-US" dirty="0" smtClean="0"/>
              <a:t> projection, so that we preserve the angles between lines.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ojections_mercator_obique.png"/>
          <p:cNvPicPr>
            <a:picLocks noChangeAspect="1"/>
          </p:cNvPicPr>
          <p:nvPr/>
        </p:nvPicPr>
        <p:blipFill>
          <a:blip r:embed="rId2" cstate="print"/>
          <a:stretch>
            <a:fillRect/>
          </a:stretch>
        </p:blipFill>
        <p:spPr>
          <a:xfrm>
            <a:off x="8715375" y="4573587"/>
            <a:ext cx="3366401" cy="3366401"/>
          </a:xfrm>
          <a:prstGeom prst="rect">
            <a:avLst/>
          </a:prstGeom>
        </p:spPr>
      </p:pic>
      <p:sp>
        <p:nvSpPr>
          <p:cNvPr id="2" name="Title 1"/>
          <p:cNvSpPr>
            <a:spLocks noGrp="1"/>
          </p:cNvSpPr>
          <p:nvPr>
            <p:ph type="title"/>
          </p:nvPr>
        </p:nvSpPr>
        <p:spPr/>
        <p:txBody>
          <a:bodyPr/>
          <a:lstStyle/>
          <a:p>
            <a:r>
              <a:rPr lang="en-US" dirty="0" smtClean="0"/>
              <a:t>Common Projection Types</a:t>
            </a:r>
            <a:endParaRPr lang="en-US" dirty="0"/>
          </a:p>
        </p:txBody>
      </p:sp>
      <p:pic>
        <p:nvPicPr>
          <p:cNvPr id="4" name="Content Placeholder 3" descr="projections_lambert.png"/>
          <p:cNvPicPr>
            <a:picLocks noGrp="1" noChangeAspect="1"/>
          </p:cNvPicPr>
          <p:nvPr>
            <p:ph idx="1"/>
          </p:nvPr>
        </p:nvPicPr>
        <p:blipFill>
          <a:blip r:embed="rId3" cstate="print"/>
          <a:stretch>
            <a:fillRect/>
          </a:stretch>
        </p:blipFill>
        <p:spPr>
          <a:xfrm>
            <a:off x="714375" y="1906587"/>
            <a:ext cx="3193488" cy="2772012"/>
          </a:xfrm>
        </p:spPr>
      </p:pic>
      <p:pic>
        <p:nvPicPr>
          <p:cNvPr id="5" name="Picture 4" descr="projections_mercator.png"/>
          <p:cNvPicPr>
            <a:picLocks noChangeAspect="1"/>
          </p:cNvPicPr>
          <p:nvPr/>
        </p:nvPicPr>
        <p:blipFill>
          <a:blip r:embed="rId4" cstate="print"/>
          <a:stretch>
            <a:fillRect/>
          </a:stretch>
        </p:blipFill>
        <p:spPr>
          <a:xfrm>
            <a:off x="6734175" y="1754187"/>
            <a:ext cx="2426186" cy="2869276"/>
          </a:xfrm>
          <a:prstGeom prst="rect">
            <a:avLst/>
          </a:prstGeom>
        </p:spPr>
      </p:pic>
      <p:pic>
        <p:nvPicPr>
          <p:cNvPr id="6" name="Picture 5" descr="projections_mercator_transverse.png"/>
          <p:cNvPicPr>
            <a:picLocks noChangeAspect="1"/>
          </p:cNvPicPr>
          <p:nvPr/>
        </p:nvPicPr>
        <p:blipFill>
          <a:blip r:embed="rId5" cstate="print"/>
          <a:stretch>
            <a:fillRect/>
          </a:stretch>
        </p:blipFill>
        <p:spPr>
          <a:xfrm>
            <a:off x="3762375" y="5183187"/>
            <a:ext cx="2874680" cy="2426186"/>
          </a:xfrm>
          <a:prstGeom prst="rect">
            <a:avLst/>
          </a:prstGeom>
        </p:spPr>
      </p:pic>
      <p:sp>
        <p:nvSpPr>
          <p:cNvPr id="8" name="TextBox 7"/>
          <p:cNvSpPr txBox="1"/>
          <p:nvPr/>
        </p:nvSpPr>
        <p:spPr>
          <a:xfrm>
            <a:off x="1095375" y="4802187"/>
            <a:ext cx="2433209" cy="531480"/>
          </a:xfrm>
          <a:prstGeom prst="rect">
            <a:avLst/>
          </a:prstGeom>
          <a:noFill/>
        </p:spPr>
        <p:txBody>
          <a:bodyPr wrap="none" lIns="130101" tIns="65050" rIns="130101" bIns="65050" rtlCol="0">
            <a:spAutoFit/>
          </a:bodyPr>
          <a:lstStyle/>
          <a:p>
            <a:r>
              <a:rPr lang="en-US" dirty="0" smtClean="0"/>
              <a:t>Lambert Conic</a:t>
            </a:r>
            <a:endParaRPr lang="en-US" dirty="0"/>
          </a:p>
        </p:txBody>
      </p:sp>
      <p:sp>
        <p:nvSpPr>
          <p:cNvPr id="11" name="TextBox 10"/>
          <p:cNvSpPr txBox="1"/>
          <p:nvPr/>
        </p:nvSpPr>
        <p:spPr>
          <a:xfrm>
            <a:off x="3533775" y="7850187"/>
            <a:ext cx="3328134" cy="531480"/>
          </a:xfrm>
          <a:prstGeom prst="rect">
            <a:avLst/>
          </a:prstGeom>
          <a:noFill/>
        </p:spPr>
        <p:txBody>
          <a:bodyPr wrap="none" lIns="130101" tIns="65050" rIns="130101" bIns="65050" rtlCol="0">
            <a:spAutoFit/>
          </a:bodyPr>
          <a:lstStyle/>
          <a:p>
            <a:r>
              <a:rPr lang="en-US" dirty="0" smtClean="0"/>
              <a:t>Transverse Mercator</a:t>
            </a:r>
            <a:endParaRPr lang="en-US" dirty="0"/>
          </a:p>
        </p:txBody>
      </p:sp>
      <p:sp>
        <p:nvSpPr>
          <p:cNvPr id="12" name="TextBox 11"/>
          <p:cNvSpPr txBox="1"/>
          <p:nvPr/>
        </p:nvSpPr>
        <p:spPr>
          <a:xfrm>
            <a:off x="7191375" y="4802187"/>
            <a:ext cx="1578809" cy="531480"/>
          </a:xfrm>
          <a:prstGeom prst="rect">
            <a:avLst/>
          </a:prstGeom>
          <a:noFill/>
        </p:spPr>
        <p:txBody>
          <a:bodyPr wrap="none" lIns="130101" tIns="65050" rIns="130101" bIns="65050" rtlCol="0">
            <a:spAutoFit/>
          </a:bodyPr>
          <a:lstStyle/>
          <a:p>
            <a:r>
              <a:rPr lang="en-US" dirty="0" smtClean="0"/>
              <a:t>Mercator</a:t>
            </a:r>
            <a:endParaRPr lang="en-US" dirty="0"/>
          </a:p>
        </p:txBody>
      </p:sp>
      <p:sp>
        <p:nvSpPr>
          <p:cNvPr id="13" name="TextBox 12"/>
          <p:cNvSpPr txBox="1"/>
          <p:nvPr/>
        </p:nvSpPr>
        <p:spPr>
          <a:xfrm>
            <a:off x="8943975" y="8002587"/>
            <a:ext cx="2822739" cy="531480"/>
          </a:xfrm>
          <a:prstGeom prst="rect">
            <a:avLst/>
          </a:prstGeom>
          <a:noFill/>
        </p:spPr>
        <p:txBody>
          <a:bodyPr wrap="none" lIns="130101" tIns="65050" rIns="130101" bIns="65050" rtlCol="0">
            <a:spAutoFit/>
          </a:bodyPr>
          <a:lstStyle/>
          <a:p>
            <a:r>
              <a:rPr lang="en-US" dirty="0" smtClean="0"/>
              <a:t>Oblique Mercator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rojections_mercator_transverse_secant.png"/>
          <p:cNvPicPr>
            <a:picLocks noChangeAspect="1"/>
          </p:cNvPicPr>
          <p:nvPr/>
        </p:nvPicPr>
        <p:blipFill>
          <a:blip r:embed="rId2" cstate="print"/>
          <a:stretch>
            <a:fillRect/>
          </a:stretch>
        </p:blipFill>
        <p:spPr>
          <a:xfrm>
            <a:off x="7422356" y="5159621"/>
            <a:ext cx="4120198" cy="3550116"/>
          </a:xfrm>
          <a:prstGeom prst="rect">
            <a:avLst/>
          </a:prstGeom>
        </p:spPr>
      </p:pic>
      <p:pic>
        <p:nvPicPr>
          <p:cNvPr id="4" name="Picture 3" descr="projections_lambert_secant.png"/>
          <p:cNvPicPr>
            <a:picLocks noChangeAspect="1"/>
          </p:cNvPicPr>
          <p:nvPr/>
        </p:nvPicPr>
        <p:blipFill>
          <a:blip r:embed="rId3" cstate="print"/>
          <a:stretch>
            <a:fillRect/>
          </a:stretch>
        </p:blipFill>
        <p:spPr>
          <a:xfrm>
            <a:off x="2543175" y="4725987"/>
            <a:ext cx="4538936" cy="3987758"/>
          </a:xfrm>
          <a:prstGeom prst="rect">
            <a:avLst/>
          </a:prstGeom>
        </p:spPr>
      </p:pic>
      <p:sp>
        <p:nvSpPr>
          <p:cNvPr id="2" name="Title 1"/>
          <p:cNvSpPr>
            <a:spLocks noGrp="1"/>
          </p:cNvSpPr>
          <p:nvPr>
            <p:ph type="title"/>
          </p:nvPr>
        </p:nvSpPr>
        <p:spPr/>
        <p:txBody>
          <a:bodyPr/>
          <a:lstStyle/>
          <a:p>
            <a:r>
              <a:rPr lang="en-US" dirty="0" smtClean="0"/>
              <a:t>Secant Projections</a:t>
            </a:r>
            <a:endParaRPr lang="en-US" dirty="0"/>
          </a:p>
        </p:txBody>
      </p:sp>
      <p:sp>
        <p:nvSpPr>
          <p:cNvPr id="3" name="Content Placeholder 2"/>
          <p:cNvSpPr>
            <a:spLocks noGrp="1"/>
          </p:cNvSpPr>
          <p:nvPr>
            <p:ph idx="1"/>
          </p:nvPr>
        </p:nvSpPr>
        <p:spPr>
          <a:xfrm>
            <a:off x="593725" y="1754187"/>
            <a:ext cx="11761788" cy="7091363"/>
          </a:xfrm>
        </p:spPr>
        <p:txBody>
          <a:bodyPr/>
          <a:lstStyle/>
          <a:p>
            <a:r>
              <a:rPr lang="en-US" dirty="0" smtClean="0"/>
              <a:t>The projection surface is sunk into the surface of the Earth, so that there are now </a:t>
            </a:r>
            <a:r>
              <a:rPr lang="en-US" i="1" dirty="0" smtClean="0"/>
              <a:t>two</a:t>
            </a:r>
            <a:r>
              <a:rPr lang="en-US" dirty="0" smtClean="0"/>
              <a:t> lines of minimal distortion.  This allows us to use our coordinate system over an even greater area.</a:t>
            </a:r>
            <a:endParaRPr lang="en-US" dirty="0"/>
          </a:p>
        </p:txBody>
      </p:sp>
      <p:sp>
        <p:nvSpPr>
          <p:cNvPr id="5" name="Line Callout 2 4"/>
          <p:cNvSpPr/>
          <p:nvPr/>
        </p:nvSpPr>
        <p:spPr>
          <a:xfrm>
            <a:off x="10458291" y="3641900"/>
            <a:ext cx="2168525" cy="1413648"/>
          </a:xfrm>
          <a:prstGeom prst="borderCallout2">
            <a:avLst>
              <a:gd name="adj1" fmla="val 21752"/>
              <a:gd name="adj2" fmla="val -5071"/>
              <a:gd name="adj3" fmla="val 21751"/>
              <a:gd name="adj4" fmla="val -14711"/>
              <a:gd name="adj5" fmla="val 112501"/>
              <a:gd name="adj6" fmla="val -6166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Two lines of minimal distortion.</a:t>
            </a:r>
            <a:endParaRPr lang="en-US" dirty="0">
              <a:solidFill>
                <a:schemeClr val="accent4"/>
              </a:solidFill>
            </a:endParaRPr>
          </a:p>
        </p:txBody>
      </p:sp>
      <p:cxnSp>
        <p:nvCxnSpPr>
          <p:cNvPr id="7" name="Straight Connector 6"/>
          <p:cNvCxnSpPr/>
          <p:nvPr/>
        </p:nvCxnSpPr>
        <p:spPr>
          <a:xfrm rot="5400000">
            <a:off x="9265708" y="4400725"/>
            <a:ext cx="1300903" cy="433705"/>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Line Callout 2 16"/>
          <p:cNvSpPr/>
          <p:nvPr/>
        </p:nvSpPr>
        <p:spPr>
          <a:xfrm>
            <a:off x="483076" y="4617577"/>
            <a:ext cx="2168525" cy="1413648"/>
          </a:xfrm>
          <a:prstGeom prst="borderCallout2">
            <a:avLst>
              <a:gd name="adj1" fmla="val 22752"/>
              <a:gd name="adj2" fmla="val 105799"/>
              <a:gd name="adj3" fmla="val 22751"/>
              <a:gd name="adj4" fmla="val 115072"/>
              <a:gd name="adj5" fmla="val 73491"/>
              <a:gd name="adj6" fmla="val 14442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Two lines of minimal distortion.</a:t>
            </a:r>
            <a:endParaRPr lang="en-US" dirty="0">
              <a:solidFill>
                <a:schemeClr val="accent4"/>
              </a:solidFill>
            </a:endParaRPr>
          </a:p>
        </p:txBody>
      </p:sp>
      <p:cxnSp>
        <p:nvCxnSpPr>
          <p:cNvPr id="18" name="Straight Connector 17"/>
          <p:cNvCxnSpPr/>
          <p:nvPr/>
        </p:nvCxnSpPr>
        <p:spPr>
          <a:xfrm rot="16200000" flipH="1">
            <a:off x="2543271" y="5376411"/>
            <a:ext cx="1192495" cy="32527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Line Callout 1 9"/>
          <p:cNvSpPr/>
          <p:nvPr/>
        </p:nvSpPr>
        <p:spPr>
          <a:xfrm>
            <a:off x="1133633" y="7978244"/>
            <a:ext cx="1517968" cy="542043"/>
          </a:xfrm>
          <a:prstGeom prst="borderCallout1">
            <a:avLst>
              <a:gd name="adj1" fmla="val 50265"/>
              <a:gd name="adj2" fmla="val 99892"/>
              <a:gd name="adj3" fmla="val -23257"/>
              <a:gd name="adj4" fmla="val 14435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101" tIns="65050" rIns="130101" bIns="65050" rtlCol="0" anchor="ctr"/>
          <a:lstStyle/>
          <a:p>
            <a:pPr algn="ctr"/>
            <a:r>
              <a:rPr lang="en-US" dirty="0" smtClean="0">
                <a:solidFill>
                  <a:schemeClr val="accent4"/>
                </a:solidFill>
              </a:rPr>
              <a:t>Ellipsoid</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375" y="1220787"/>
            <a:ext cx="11059478" cy="1270549"/>
          </a:xfrm>
        </p:spPr>
        <p:txBody>
          <a:bodyPr/>
          <a:lstStyle/>
          <a:p>
            <a:r>
              <a:rPr lang="en-US" dirty="0" smtClean="0">
                <a:solidFill>
                  <a:schemeClr val="accent1"/>
                </a:solidFill>
              </a:rPr>
              <a:t>Basic Concepts</a:t>
            </a:r>
            <a:endParaRPr lang="en-US" dirty="0">
              <a:solidFill>
                <a:schemeClr val="accent1"/>
              </a:solidFill>
            </a:endParaRPr>
          </a:p>
        </p:txBody>
      </p:sp>
      <p:sp>
        <p:nvSpPr>
          <p:cNvPr id="6" name="Text Placeholder 5"/>
          <p:cNvSpPr>
            <a:spLocks noGrp="1"/>
          </p:cNvSpPr>
          <p:nvPr>
            <p:ph type="body" idx="1"/>
          </p:nvPr>
        </p:nvSpPr>
        <p:spPr>
          <a:xfrm>
            <a:off x="790575" y="3506787"/>
            <a:ext cx="11059478" cy="1192495"/>
          </a:xfrm>
        </p:spPr>
        <p:txBody>
          <a:bodyPr>
            <a:normAutofit/>
          </a:bodyPr>
          <a:lstStyle/>
          <a:p>
            <a:r>
              <a:rPr lang="en-US" dirty="0" smtClean="0"/>
              <a:t>Let’s begin by defining some basic working concepts, including:</a:t>
            </a:r>
          </a:p>
          <a:p>
            <a:endParaRPr lang="en-US" dirty="0"/>
          </a:p>
        </p:txBody>
      </p:sp>
      <p:sp>
        <p:nvSpPr>
          <p:cNvPr id="7" name="TextBox 6"/>
          <p:cNvSpPr txBox="1"/>
          <p:nvPr/>
        </p:nvSpPr>
        <p:spPr>
          <a:xfrm>
            <a:off x="2746585" y="4807691"/>
            <a:ext cx="6180296" cy="2367880"/>
          </a:xfrm>
          <a:prstGeom prst="rect">
            <a:avLst/>
          </a:prstGeom>
          <a:noFill/>
        </p:spPr>
        <p:txBody>
          <a:bodyPr wrap="square" lIns="130101" tIns="65050" rIns="130101" bIns="65050" rtlCol="0">
            <a:spAutoFit/>
          </a:bodyPr>
          <a:lstStyle/>
          <a:p>
            <a:pPr>
              <a:spcAft>
                <a:spcPts val="2561"/>
              </a:spcAft>
              <a:buFont typeface="Arial" pitchFamily="34" charset="0"/>
              <a:buChar char="•"/>
            </a:pPr>
            <a:r>
              <a:rPr lang="en-US" sz="3400" dirty="0" smtClean="0"/>
              <a:t> The Ellipsoid</a:t>
            </a:r>
          </a:p>
          <a:p>
            <a:pPr>
              <a:spcAft>
                <a:spcPts val="2561"/>
              </a:spcAft>
              <a:buFont typeface="Arial" pitchFamily="34" charset="0"/>
              <a:buChar char="•"/>
            </a:pPr>
            <a:r>
              <a:rPr lang="en-US" sz="3400" dirty="0" smtClean="0"/>
              <a:t> The Datum</a:t>
            </a:r>
          </a:p>
          <a:p>
            <a:pPr>
              <a:spcAft>
                <a:spcPts val="2561"/>
              </a:spcAft>
              <a:buFont typeface="Arial" pitchFamily="34" charset="0"/>
              <a:buChar char="•"/>
            </a:pPr>
            <a:r>
              <a:rPr lang="en-US" sz="3400" dirty="0" smtClean="0"/>
              <a:t> The Geoid</a:t>
            </a:r>
            <a:endParaRPr lang="en-US" sz="3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U_10_Template_generic_4x3_v2007_final">
  <a:themeElements>
    <a:clrScheme name="Custom 3">
      <a:dk1>
        <a:sysClr val="windowText" lastClr="000000"/>
      </a:dk1>
      <a:lt1>
        <a:sysClr val="window" lastClr="FFFFFF"/>
      </a:lt1>
      <a:dk2>
        <a:srgbClr val="000000"/>
      </a:dk2>
      <a:lt2>
        <a:srgbClr val="F8F8F8"/>
      </a:lt2>
      <a:accent1>
        <a:srgbClr val="DD0000"/>
      </a:accent1>
      <a:accent2>
        <a:srgbClr val="FFAA00"/>
      </a:accent2>
      <a:accent3>
        <a:srgbClr val="004282"/>
      </a:accent3>
      <a:accent4>
        <a:srgbClr val="993388"/>
      </a:accent4>
      <a:accent5>
        <a:srgbClr val="FF6600"/>
      </a:accent5>
      <a:accent6>
        <a:srgbClr val="118888"/>
      </a:accent6>
      <a:hlink>
        <a:srgbClr val="0099CC"/>
      </a:hlink>
      <a:folHlink>
        <a:srgbClr val="993399"/>
      </a:folHlink>
    </a:clrScheme>
    <a:fontScheme name="ADS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DSK_White">
  <a:themeElements>
    <a:clrScheme name="ADSK_COLORS">
      <a:dk1>
        <a:srgbClr val="000000"/>
      </a:dk1>
      <a:lt1>
        <a:srgbClr val="FFFFFF"/>
      </a:lt1>
      <a:dk2>
        <a:srgbClr val="000000"/>
      </a:dk2>
      <a:lt2>
        <a:srgbClr val="FFFFFF"/>
      </a:lt2>
      <a:accent1>
        <a:srgbClr val="DD0000"/>
      </a:accent1>
      <a:accent2>
        <a:srgbClr val="EE5500"/>
      </a:accent2>
      <a:accent3>
        <a:srgbClr val="FFAA00"/>
      </a:accent3>
      <a:accent4>
        <a:srgbClr val="004282"/>
      </a:accent4>
      <a:accent5>
        <a:srgbClr val="993388"/>
      </a:accent5>
      <a:accent6>
        <a:srgbClr val="118888"/>
      </a:accent6>
      <a:hlink>
        <a:srgbClr val="00B0F0"/>
      </a:hlink>
      <a:folHlink>
        <a:srgbClr val="993388"/>
      </a:folHlink>
    </a:clrScheme>
    <a:fontScheme name="ADS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AU_10_Template_generic_4x3_v2007_final</Template>
  <TotalTime>0</TotalTime>
  <Words>3394</Words>
  <Application>Microsoft Office PowerPoint</Application>
  <PresentationFormat>Custom</PresentationFormat>
  <Paragraphs>564</Paragraphs>
  <Slides>54</Slides>
  <Notes>2</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AU_10_Template_generic_4x3_v2007_final</vt:lpstr>
      <vt:lpstr>ADSK_White</vt:lpstr>
      <vt:lpstr>Solving the “Grid To Ground” Problem with Custom Coordinate Systems</vt:lpstr>
      <vt:lpstr>About the Presenter – Richard Sincovec, LSI</vt:lpstr>
      <vt:lpstr>The Heart of the Problem…</vt:lpstr>
      <vt:lpstr>“Project” Coordinate System</vt:lpstr>
      <vt:lpstr>Map Projections</vt:lpstr>
      <vt:lpstr>Projection Distortion</vt:lpstr>
      <vt:lpstr>Common Projection Types</vt:lpstr>
      <vt:lpstr>Secant Projections</vt:lpstr>
      <vt:lpstr>Basic Concepts</vt:lpstr>
      <vt:lpstr>The Ellipsoid</vt:lpstr>
      <vt:lpstr>Common Ellipsoids</vt:lpstr>
      <vt:lpstr>Geodetic Datums</vt:lpstr>
      <vt:lpstr>The Geoid</vt:lpstr>
      <vt:lpstr>The Geoid (continued)</vt:lpstr>
      <vt:lpstr>Common Datums</vt:lpstr>
      <vt:lpstr>Common Datums (continued)</vt:lpstr>
      <vt:lpstr>Scale Factors</vt:lpstr>
      <vt:lpstr>Grid Scale Factor</vt:lpstr>
      <vt:lpstr>Grid Scale Factor</vt:lpstr>
      <vt:lpstr>PowerPoint Presentation</vt:lpstr>
      <vt:lpstr>Elevation Scale Factor</vt:lpstr>
      <vt:lpstr>PowerPoint Presentation</vt:lpstr>
      <vt:lpstr>Using Scale Factors</vt:lpstr>
      <vt:lpstr>Combined Scale Factor</vt:lpstr>
      <vt:lpstr>Prismoidal Formula</vt:lpstr>
      <vt:lpstr>Prismoidal Formula</vt:lpstr>
      <vt:lpstr>Standard Terminology</vt:lpstr>
      <vt:lpstr>Convergence</vt:lpstr>
      <vt:lpstr>Sample Excerpt from an NGS Data Sheet</vt:lpstr>
      <vt:lpstr>The “Grid to Ground” Problem</vt:lpstr>
      <vt:lpstr>How big is the problem?</vt:lpstr>
      <vt:lpstr>A Standard Approach: “Modified” State Plane</vt:lpstr>
      <vt:lpstr>“Scaling the Grid”</vt:lpstr>
      <vt:lpstr>“Scaling the Grid”</vt:lpstr>
      <vt:lpstr>“Scaling the Grid”</vt:lpstr>
      <vt:lpstr>Sample Scaled Coordinates</vt:lpstr>
      <vt:lpstr>Problems with Project Systems</vt:lpstr>
      <vt:lpstr>Example of a Problem</vt:lpstr>
      <vt:lpstr>An Alternate Approach: Low Distortion Projections</vt:lpstr>
      <vt:lpstr>Low Distortion Projections</vt:lpstr>
      <vt:lpstr>Low Distortion Projections</vt:lpstr>
      <vt:lpstr>Defining a Georeferenced Coordinate System</vt:lpstr>
      <vt:lpstr>LDP Reference Datum</vt:lpstr>
      <vt:lpstr>The Datum Scale Factor</vt:lpstr>
      <vt:lpstr>Dropping the Projection</vt:lpstr>
      <vt:lpstr>Additional Scale Reduction</vt:lpstr>
      <vt:lpstr>Refining the Scale Factor</vt:lpstr>
      <vt:lpstr>Low Distortion Projection Zone</vt:lpstr>
      <vt:lpstr>Sample Distortion Analysis</vt:lpstr>
      <vt:lpstr>Rules-Of-Thumb</vt:lpstr>
      <vt:lpstr>Sample Projection Metadata</vt:lpstr>
      <vt:lpstr>Caveats</vt:lpstr>
      <vt:lpstr>Example: Transforming a Civil 3D Surface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2010-10-17T00:17:21Z</dcterms:created>
  <dcterms:modified xsi:type="dcterms:W3CDTF">2011-02-01T03:03:11Z</dcterms:modified>
</cp:coreProperties>
</file>